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3" r:id="rId4"/>
  </p:sldMasterIdLst>
  <p:notesMasterIdLst>
    <p:notesMasterId r:id="rId27"/>
  </p:notesMasterIdLst>
  <p:handoutMasterIdLst>
    <p:handoutMasterId r:id="rId28"/>
  </p:handoutMasterIdLst>
  <p:sldIdLst>
    <p:sldId id="308" r:id="rId5"/>
    <p:sldId id="337" r:id="rId6"/>
    <p:sldId id="328" r:id="rId7"/>
    <p:sldId id="322" r:id="rId8"/>
    <p:sldId id="348" r:id="rId9"/>
    <p:sldId id="333" r:id="rId10"/>
    <p:sldId id="316" r:id="rId11"/>
    <p:sldId id="317" r:id="rId12"/>
    <p:sldId id="319" r:id="rId13"/>
    <p:sldId id="320" r:id="rId14"/>
    <p:sldId id="321" r:id="rId15"/>
    <p:sldId id="307" r:id="rId16"/>
    <p:sldId id="260" r:id="rId17"/>
    <p:sldId id="331" r:id="rId18"/>
    <p:sldId id="305" r:id="rId19"/>
    <p:sldId id="296" r:id="rId20"/>
    <p:sldId id="336" r:id="rId21"/>
    <p:sldId id="306" r:id="rId22"/>
    <p:sldId id="346" r:id="rId23"/>
    <p:sldId id="289" r:id="rId24"/>
    <p:sldId id="347" r:id="rId25"/>
    <p:sldId id="301" r:id="rId26"/>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7A6DB50B-DDE7-41D4-9BD1-370ACD0D3A10}">
          <p14:sldIdLst>
            <p14:sldId id="308"/>
            <p14:sldId id="337"/>
            <p14:sldId id="328"/>
            <p14:sldId id="322"/>
            <p14:sldId id="348"/>
            <p14:sldId id="333"/>
            <p14:sldId id="316"/>
            <p14:sldId id="317"/>
            <p14:sldId id="319"/>
            <p14:sldId id="320"/>
            <p14:sldId id="321"/>
            <p14:sldId id="307"/>
            <p14:sldId id="260"/>
            <p14:sldId id="331"/>
            <p14:sldId id="305"/>
            <p14:sldId id="296"/>
            <p14:sldId id="336"/>
            <p14:sldId id="306"/>
            <p14:sldId id="346"/>
            <p14:sldId id="289"/>
            <p14:sldId id="347"/>
            <p14:sldId id="301"/>
          </p14:sldIdLst>
        </p14:section>
        <p14:section name="タイトルなしのセクション" id="{6E127FFD-2FFE-4D29-AC7E-7C4A6A3480EC}">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BD1"/>
    <a:srgbClr val="FF3300"/>
    <a:srgbClr val="FF00FF"/>
    <a:srgbClr val="FF0000"/>
    <a:srgbClr val="CC0000"/>
    <a:srgbClr val="FF0066"/>
    <a:srgbClr val="003399"/>
    <a:srgbClr val="000000"/>
    <a:srgbClr val="00CC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13" autoAdjust="0"/>
    <p:restoredTop sz="85597" autoAdjust="0"/>
  </p:normalViewPr>
  <p:slideViewPr>
    <p:cSldViewPr>
      <p:cViewPr varScale="1">
        <p:scale>
          <a:sx n="98" d="100"/>
          <a:sy n="98" d="100"/>
        </p:scale>
        <p:origin x="232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1"/>
            <a:ext cx="2949678" cy="496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2" rIns="91403" bIns="45702"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ja-JP"/>
          </a:p>
        </p:txBody>
      </p:sp>
      <p:sp>
        <p:nvSpPr>
          <p:cNvPr id="92163" name="Rectangle 3"/>
          <p:cNvSpPr>
            <a:spLocks noGrp="1" noChangeArrowheads="1"/>
          </p:cNvSpPr>
          <p:nvPr>
            <p:ph type="dt" sz="quarter" idx="1"/>
          </p:nvPr>
        </p:nvSpPr>
        <p:spPr bwMode="auto">
          <a:xfrm>
            <a:off x="3856438" y="1"/>
            <a:ext cx="2949677" cy="496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2" rIns="91403" bIns="45702"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ja-JP"/>
          </a:p>
        </p:txBody>
      </p:sp>
      <p:sp>
        <p:nvSpPr>
          <p:cNvPr id="92164" name="Rectangle 4"/>
          <p:cNvSpPr>
            <a:spLocks noGrp="1" noChangeArrowheads="1"/>
          </p:cNvSpPr>
          <p:nvPr>
            <p:ph type="ftr" sz="quarter" idx="2"/>
          </p:nvPr>
        </p:nvSpPr>
        <p:spPr bwMode="auto">
          <a:xfrm>
            <a:off x="0" y="9440982"/>
            <a:ext cx="2949678" cy="496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2" rIns="91403" bIns="45702"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ja-JP"/>
          </a:p>
        </p:txBody>
      </p:sp>
      <p:sp>
        <p:nvSpPr>
          <p:cNvPr id="92165" name="Rectangle 5"/>
          <p:cNvSpPr>
            <a:spLocks noGrp="1" noChangeArrowheads="1"/>
          </p:cNvSpPr>
          <p:nvPr>
            <p:ph type="sldNum" sz="quarter" idx="3"/>
          </p:nvPr>
        </p:nvSpPr>
        <p:spPr bwMode="auto">
          <a:xfrm>
            <a:off x="3856438" y="9440982"/>
            <a:ext cx="2949677" cy="496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2" rIns="91403" bIns="45702"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5AD42E39-C786-4040-A916-D65A07C9002D}" type="slidenum">
              <a:rPr lang="en-US" altLang="ja-JP"/>
              <a:pPr>
                <a:defRPr/>
              </a:pPr>
              <a:t>‹#›</a:t>
            </a:fld>
            <a:endParaRPr lang="en-US" altLang="ja-JP"/>
          </a:p>
        </p:txBody>
      </p:sp>
    </p:spTree>
    <p:extLst>
      <p:ext uri="{BB962C8B-B14F-4D97-AF65-F5344CB8AC3E}">
        <p14:creationId xmlns:p14="http://schemas.microsoft.com/office/powerpoint/2010/main" val="1362227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1"/>
            <a:ext cx="2949678" cy="496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2" rIns="91403" bIns="45702"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ja-JP"/>
          </a:p>
        </p:txBody>
      </p:sp>
      <p:sp>
        <p:nvSpPr>
          <p:cNvPr id="99331" name="Rectangle 3"/>
          <p:cNvSpPr>
            <a:spLocks noGrp="1" noChangeArrowheads="1"/>
          </p:cNvSpPr>
          <p:nvPr>
            <p:ph type="dt" idx="1"/>
          </p:nvPr>
        </p:nvSpPr>
        <p:spPr bwMode="auto">
          <a:xfrm>
            <a:off x="3856438" y="1"/>
            <a:ext cx="2949677" cy="496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2" rIns="91403" bIns="45702"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ja-JP"/>
          </a:p>
        </p:txBody>
      </p:sp>
      <p:sp>
        <p:nvSpPr>
          <p:cNvPr id="3076"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9333" name="Rectangle 5"/>
          <p:cNvSpPr>
            <a:spLocks noGrp="1" noChangeArrowheads="1"/>
          </p:cNvSpPr>
          <p:nvPr>
            <p:ph type="body" sz="quarter" idx="3"/>
          </p:nvPr>
        </p:nvSpPr>
        <p:spPr bwMode="auto">
          <a:xfrm>
            <a:off x="680612" y="4721652"/>
            <a:ext cx="5445978" cy="4471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2" rIns="91403" bIns="45702"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99334" name="Rectangle 6"/>
          <p:cNvSpPr>
            <a:spLocks noGrp="1" noChangeArrowheads="1"/>
          </p:cNvSpPr>
          <p:nvPr>
            <p:ph type="ftr" sz="quarter" idx="4"/>
          </p:nvPr>
        </p:nvSpPr>
        <p:spPr bwMode="auto">
          <a:xfrm>
            <a:off x="0" y="9440982"/>
            <a:ext cx="2949678" cy="496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2" rIns="91403" bIns="45702"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ja-JP"/>
          </a:p>
        </p:txBody>
      </p:sp>
      <p:sp>
        <p:nvSpPr>
          <p:cNvPr id="99335" name="Rectangle 7"/>
          <p:cNvSpPr>
            <a:spLocks noGrp="1" noChangeArrowheads="1"/>
          </p:cNvSpPr>
          <p:nvPr>
            <p:ph type="sldNum" sz="quarter" idx="5"/>
          </p:nvPr>
        </p:nvSpPr>
        <p:spPr bwMode="auto">
          <a:xfrm>
            <a:off x="3856438" y="9440982"/>
            <a:ext cx="2949677" cy="496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2" rIns="91403" bIns="45702"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8F2BB592-3A7D-46F6-9B7E-C6474CD3C7AE}" type="slidenum">
              <a:rPr lang="en-US" altLang="ja-JP"/>
              <a:pPr>
                <a:defRPr/>
              </a:pPr>
              <a:t>‹#›</a:t>
            </a:fld>
            <a:endParaRPr lang="en-US" altLang="ja-JP"/>
          </a:p>
        </p:txBody>
      </p:sp>
    </p:spTree>
    <p:extLst>
      <p:ext uri="{BB962C8B-B14F-4D97-AF65-F5344CB8AC3E}">
        <p14:creationId xmlns:p14="http://schemas.microsoft.com/office/powerpoint/2010/main" val="828549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ritsumei.ac.jp/applicant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8F2BB592-3A7D-46F6-9B7E-C6474CD3C7AE}" type="slidenum">
              <a:rPr lang="en-US" altLang="ja-JP" smtClean="0"/>
              <a:pPr>
                <a:defRPr/>
              </a:pPr>
              <a:t>1</a:t>
            </a:fld>
            <a:endParaRPr lang="en-US" altLang="ja-JP"/>
          </a:p>
        </p:txBody>
      </p:sp>
    </p:spTree>
    <p:extLst>
      <p:ext uri="{BB962C8B-B14F-4D97-AF65-F5344CB8AC3E}">
        <p14:creationId xmlns:p14="http://schemas.microsoft.com/office/powerpoint/2010/main" val="3263433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＜対象：在留資格「留学」の学生＞</a:t>
            </a:r>
            <a:endParaRPr kumimoji="1" lang="en-US" altLang="ja-JP" dirty="0"/>
          </a:p>
          <a:p>
            <a:r>
              <a:rPr kumimoji="1" lang="ja-JP" altLang="en-US" dirty="0"/>
              <a:t>資格外活動の許可は、在留期間のみ有効です。更新したら、再度資格外活動許可も取り直しましょう。</a:t>
            </a:r>
          </a:p>
        </p:txBody>
      </p:sp>
      <p:sp>
        <p:nvSpPr>
          <p:cNvPr id="4" name="スライド番号プレースホルダー 3"/>
          <p:cNvSpPr>
            <a:spLocks noGrp="1"/>
          </p:cNvSpPr>
          <p:nvPr>
            <p:ph type="sldNum" sz="quarter" idx="5"/>
          </p:nvPr>
        </p:nvSpPr>
        <p:spPr/>
        <p:txBody>
          <a:bodyPr/>
          <a:lstStyle/>
          <a:p>
            <a:pPr>
              <a:defRPr/>
            </a:pPr>
            <a:fld id="{8F2BB592-3A7D-46F6-9B7E-C6474CD3C7AE}" type="slidenum">
              <a:rPr lang="en-US" altLang="ja-JP" smtClean="0"/>
              <a:pPr>
                <a:defRPr/>
              </a:pPr>
              <a:t>10</a:t>
            </a:fld>
            <a:endParaRPr lang="en-US" altLang="ja-JP"/>
          </a:p>
        </p:txBody>
      </p:sp>
    </p:spTree>
    <p:extLst>
      <p:ext uri="{BB962C8B-B14F-4D97-AF65-F5344CB8AC3E}">
        <p14:creationId xmlns:p14="http://schemas.microsoft.com/office/powerpoint/2010/main" val="866972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＜対象：在留資格「留学」の学生＞</a:t>
            </a: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また「風俗営業等の従事を除く」となっています。</a:t>
            </a: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t>風俗営業とは、おおまかには、深夜に酒を提供する場、室内が暗い、室内で大音響がする場などを指します。これらの場所で、アルバイトをすることは認められず、皿洗いや掃除などの仕事であっても禁止されています。</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8F2BB592-3A7D-46F6-9B7E-C6474CD3C7AE}" type="slidenum">
              <a:rPr lang="en-US" altLang="ja-JP" smtClean="0"/>
              <a:pPr>
                <a:defRPr/>
              </a:pPr>
              <a:t>11</a:t>
            </a:fld>
            <a:endParaRPr lang="en-US" altLang="ja-JP"/>
          </a:p>
        </p:txBody>
      </p:sp>
    </p:spTree>
    <p:extLst>
      <p:ext uri="{BB962C8B-B14F-4D97-AF65-F5344CB8AC3E}">
        <p14:creationId xmlns:p14="http://schemas.microsoft.com/office/powerpoint/2010/main" val="603645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＜対象：在留資格「留学」の学生＞</a:t>
            </a:r>
            <a:endParaRPr kumimoji="1" lang="en-US" altLang="ja-JP" dirty="0"/>
          </a:p>
          <a:p>
            <a:r>
              <a:rPr kumimoji="1" lang="ja-JP" altLang="en-US" dirty="0"/>
              <a:t>日本を離れられる期限は、</a:t>
            </a:r>
            <a:r>
              <a:rPr kumimoji="1" lang="en-US" altLang="ja-JP" dirty="0"/>
              <a:t>1</a:t>
            </a:r>
            <a:r>
              <a:rPr kumimoji="1" lang="ja-JP" altLang="en-US" dirty="0"/>
              <a:t>年以内または在留期限のどちらか短い方です。</a:t>
            </a:r>
            <a:endParaRPr kumimoji="1" lang="en-US" altLang="ja-JP" dirty="0"/>
          </a:p>
          <a:p>
            <a:r>
              <a:rPr kumimoji="1" lang="ja-JP" altLang="en-US" dirty="0"/>
              <a:t>日本を出国する前に在留カードの期限をよく確認しましょう。</a:t>
            </a:r>
            <a:endParaRPr kumimoji="1" lang="en-US" altLang="ja-JP" dirty="0"/>
          </a:p>
          <a:p>
            <a:r>
              <a:rPr kumimoji="1" lang="ja-JP" altLang="en-US" dirty="0"/>
              <a:t>また、日本を離れる際は大学への「一時出国届」を提出する必要があります。</a:t>
            </a:r>
            <a:endParaRPr kumimoji="1" lang="en-US" altLang="ja-JP" dirty="0"/>
          </a:p>
          <a:p>
            <a:r>
              <a:rPr kumimoji="1" lang="ja-JP" altLang="en-US" dirty="0"/>
              <a:t>休学する場合、一旦在留資格は無効になります。</a:t>
            </a:r>
            <a:endParaRPr kumimoji="1" lang="en-US" altLang="ja-JP" dirty="0"/>
          </a:p>
          <a:p>
            <a:r>
              <a:rPr kumimoji="1" lang="ja-JP" altLang="en-US" dirty="0"/>
              <a:t>詳しくは、実際に日本を離れる際、事前に留学生ハンドブックやオンラインサポートデスクの「留学生からよくある質問」を確認しましょう。</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8F2BB592-3A7D-46F6-9B7E-C6474CD3C7AE}" type="slidenum">
              <a:rPr lang="en-US" altLang="ja-JP" smtClean="0"/>
              <a:pPr>
                <a:defRPr/>
              </a:pPr>
              <a:t>12</a:t>
            </a:fld>
            <a:endParaRPr lang="en-US" altLang="ja-JP"/>
          </a:p>
        </p:txBody>
      </p:sp>
    </p:spTree>
    <p:extLst>
      <p:ext uri="{BB962C8B-B14F-4D97-AF65-F5344CB8AC3E}">
        <p14:creationId xmlns:p14="http://schemas.microsoft.com/office/powerpoint/2010/main" val="2961741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Arial" panose="020B0604020202020204" pitchFamily="34" charset="0"/>
                <a:ea typeface="ＭＳ Ｐ明朝" panose="02020600040205080304" pitchFamily="18" charset="-128"/>
                <a:cs typeface="+mn-cs"/>
              </a:rPr>
              <a:t>＜対象＞</a:t>
            </a:r>
            <a:endParaRPr kumimoji="1" lang="en-US" altLang="ja-JP" sz="1200" kern="1200" dirty="0">
              <a:solidFill>
                <a:schemeClr val="tx1"/>
              </a:solidFill>
              <a:effectLst/>
              <a:latin typeface="Arial" panose="020B0604020202020204" pitchFamily="34" charset="0"/>
              <a:ea typeface="ＭＳ Ｐ明朝" panose="02020600040205080304" pitchFamily="18" charset="-128"/>
              <a:cs typeface="+mn-cs"/>
            </a:endParaRPr>
          </a:p>
          <a:p>
            <a:r>
              <a:rPr kumimoji="1" lang="ja-JP" altLang="en-US" sz="1200" kern="1200" dirty="0">
                <a:solidFill>
                  <a:schemeClr val="tx1"/>
                </a:solidFill>
                <a:effectLst/>
                <a:latin typeface="Arial" panose="020B0604020202020204" pitchFamily="34" charset="0"/>
                <a:ea typeface="ＭＳ Ｐ明朝" panose="02020600040205080304" pitchFamily="18" charset="-128"/>
                <a:cs typeface="+mn-cs"/>
              </a:rPr>
              <a:t>入学後の在留カードの提出➨特別永住者を除く、国籍が「日本」以外の学生</a:t>
            </a:r>
            <a:endParaRPr kumimoji="1" lang="en-US" altLang="ja-JP" sz="1200" kern="1200" dirty="0">
              <a:solidFill>
                <a:schemeClr val="tx1"/>
              </a:solidFill>
              <a:effectLst/>
              <a:latin typeface="Arial" panose="020B0604020202020204" pitchFamily="34" charset="0"/>
              <a:ea typeface="ＭＳ Ｐ明朝" panose="02020600040205080304" pitchFamily="18" charset="-128"/>
              <a:cs typeface="+mn-cs"/>
            </a:endParaRPr>
          </a:p>
          <a:p>
            <a:r>
              <a:rPr kumimoji="1" lang="ja-JP" altLang="en-US" sz="1200" kern="1200" dirty="0">
                <a:solidFill>
                  <a:schemeClr val="tx1"/>
                </a:solidFill>
                <a:effectLst/>
                <a:latin typeface="Arial" panose="020B0604020202020204" pitchFamily="34" charset="0"/>
                <a:ea typeface="ＭＳ Ｐ明朝" panose="02020600040205080304" pitchFamily="18" charset="-128"/>
                <a:cs typeface="+mn-cs"/>
              </a:rPr>
              <a:t>毎月の在籍確認➨在留資格「留学」の学生</a:t>
            </a:r>
            <a:endParaRPr kumimoji="1" lang="en-US" altLang="ja-JP" sz="1200" kern="1200" dirty="0">
              <a:solidFill>
                <a:schemeClr val="tx1"/>
              </a:solidFill>
              <a:effectLst/>
              <a:latin typeface="Arial" panose="020B0604020202020204" pitchFamily="34" charset="0"/>
              <a:ea typeface="ＭＳ Ｐ明朝" panose="02020600040205080304" pitchFamily="18" charset="-128"/>
              <a:cs typeface="+mn-cs"/>
            </a:endParaRPr>
          </a:p>
          <a:p>
            <a:endParaRPr kumimoji="1" lang="en-US" altLang="ja-JP" sz="1200" kern="1200" dirty="0">
              <a:solidFill>
                <a:schemeClr val="tx1"/>
              </a:solidFill>
              <a:effectLst/>
              <a:latin typeface="Arial" panose="020B0604020202020204" pitchFamily="34" charset="0"/>
              <a:ea typeface="ＭＳ Ｐ明朝" panose="02020600040205080304" pitchFamily="18" charset="-128"/>
              <a:cs typeface="+mn-cs"/>
            </a:endParaRPr>
          </a:p>
          <a:p>
            <a:r>
              <a:rPr kumimoji="1" lang="ja-JP" altLang="en-US" sz="1200" kern="1200" dirty="0">
                <a:solidFill>
                  <a:schemeClr val="tx1"/>
                </a:solidFill>
                <a:effectLst/>
                <a:latin typeface="Arial" panose="020B0604020202020204" pitchFamily="34" charset="0"/>
                <a:ea typeface="ＭＳ Ｐ明朝" panose="02020600040205080304" pitchFamily="18" charset="-128"/>
                <a:cs typeface="+mn-cs"/>
              </a:rPr>
              <a:t>大学は、文部科学省や出入国管理庁に皆さんの所在（いる場所）やきちんと学修・研究を行っているか報告する必要があります。</a:t>
            </a:r>
            <a:endParaRPr kumimoji="1" lang="en-US" altLang="ja-JP" sz="1200" kern="1200" dirty="0">
              <a:solidFill>
                <a:schemeClr val="tx1"/>
              </a:solidFill>
              <a:effectLst/>
              <a:latin typeface="Arial" panose="020B0604020202020204" pitchFamily="34" charset="0"/>
              <a:ea typeface="ＭＳ Ｐ明朝" panose="02020600040205080304" pitchFamily="18" charset="-128"/>
              <a:cs typeface="+mn-cs"/>
            </a:endParaRPr>
          </a:p>
          <a:p>
            <a:r>
              <a:rPr kumimoji="1" lang="ja-JP" altLang="en-US" sz="1200" kern="1200" dirty="0">
                <a:solidFill>
                  <a:schemeClr val="tx1"/>
                </a:solidFill>
                <a:effectLst/>
                <a:latin typeface="Arial" panose="020B0604020202020204" pitchFamily="34" charset="0"/>
                <a:ea typeface="ＭＳ Ｐ明朝" panose="02020600040205080304" pitchFamily="18" charset="-128"/>
                <a:cs typeface="+mn-cs"/>
              </a:rPr>
              <a:t>そのため、様々な機会に在留カード等の提出を求めています。</a:t>
            </a:r>
            <a:endParaRPr kumimoji="1" lang="en-US" altLang="ja-JP" sz="1200" kern="1200" dirty="0">
              <a:solidFill>
                <a:schemeClr val="tx1"/>
              </a:solidFill>
              <a:effectLst/>
              <a:latin typeface="Arial" panose="020B0604020202020204" pitchFamily="34" charset="0"/>
              <a:ea typeface="ＭＳ Ｐ明朝" panose="02020600040205080304" pitchFamily="18" charset="-128"/>
              <a:cs typeface="+mn-cs"/>
            </a:endParaRPr>
          </a:p>
          <a:p>
            <a:r>
              <a:rPr kumimoji="1" lang="ja-JP" altLang="en-US" sz="1200" kern="1200" dirty="0">
                <a:solidFill>
                  <a:schemeClr val="tx1"/>
                </a:solidFill>
                <a:effectLst/>
                <a:latin typeface="Arial" panose="020B0604020202020204" pitchFamily="34" charset="0"/>
                <a:ea typeface="ＭＳ Ｐ明朝" panose="02020600040205080304" pitchFamily="18" charset="-128"/>
                <a:cs typeface="+mn-cs"/>
              </a:rPr>
              <a:t>最新の在留カード情報を確認する必要がありますので、必要に応じて都度、提出や届出をしてください。</a:t>
            </a:r>
            <a:endParaRPr kumimoji="1" lang="en-US" altLang="ja-JP" sz="1200" kern="1200" dirty="0">
              <a:solidFill>
                <a:schemeClr val="tx1"/>
              </a:solidFill>
              <a:effectLst/>
              <a:latin typeface="Arial" panose="020B0604020202020204" pitchFamily="34" charset="0"/>
              <a:ea typeface="ＭＳ Ｐ明朝" panose="02020600040205080304" pitchFamily="18" charset="-128"/>
              <a:cs typeface="+mn-cs"/>
            </a:endParaRPr>
          </a:p>
          <a:p>
            <a:endParaRPr kumimoji="1" lang="en-US" altLang="ja-JP" sz="1200" kern="1200" dirty="0">
              <a:solidFill>
                <a:schemeClr val="tx1"/>
              </a:solidFill>
              <a:effectLst/>
              <a:latin typeface="Arial" panose="020B0604020202020204" pitchFamily="34" charset="0"/>
              <a:ea typeface="ＭＳ Ｐ明朝" panose="02020600040205080304" pitchFamily="18" charset="-128"/>
              <a:cs typeface="+mn-cs"/>
            </a:endParaRPr>
          </a:p>
          <a:p>
            <a:r>
              <a:rPr kumimoji="1" lang="ja-JP" altLang="en-US" sz="1200" kern="1200" dirty="0">
                <a:solidFill>
                  <a:schemeClr val="tx1"/>
                </a:solidFill>
                <a:effectLst/>
                <a:latin typeface="Arial" panose="020B0604020202020204" pitchFamily="34" charset="0"/>
                <a:ea typeface="ＭＳ Ｐ明朝" panose="02020600040205080304" pitchFamily="18" charset="-128"/>
                <a:cs typeface="+mn-cs"/>
              </a:rPr>
              <a:t>◆入学後の在留カードの提出</a:t>
            </a:r>
            <a:endParaRPr kumimoji="1" lang="en-US" altLang="ja-JP" sz="1200" kern="1200" dirty="0">
              <a:solidFill>
                <a:schemeClr val="tx1"/>
              </a:solidFill>
              <a:effectLst/>
              <a:latin typeface="Arial" panose="020B0604020202020204" pitchFamily="34" charset="0"/>
              <a:ea typeface="ＭＳ Ｐ明朝" panose="02020600040205080304" pitchFamily="18" charset="-128"/>
              <a:cs typeface="+mn-cs"/>
            </a:endParaRPr>
          </a:p>
          <a:p>
            <a:r>
              <a:rPr kumimoji="1" lang="ja-JP" altLang="en-US" sz="1200" kern="1200" dirty="0">
                <a:solidFill>
                  <a:schemeClr val="tx1"/>
                </a:solidFill>
                <a:effectLst/>
                <a:latin typeface="Arial" panose="020B0604020202020204" pitchFamily="34" charset="0"/>
                <a:ea typeface="ＭＳ Ｐ明朝" panose="02020600040205080304" pitchFamily="18" charset="-128"/>
                <a:cs typeface="+mn-cs"/>
              </a:rPr>
              <a:t>特別永住者を除く、国籍が「日本」以外の学生</a:t>
            </a:r>
            <a:r>
              <a:rPr kumimoji="1" lang="ja-JP" altLang="ja-JP" sz="1200" kern="1200" dirty="0">
                <a:solidFill>
                  <a:schemeClr val="tx1"/>
                </a:solidFill>
                <a:effectLst/>
                <a:latin typeface="Arial" panose="020B0604020202020204" pitchFamily="34" charset="0"/>
                <a:ea typeface="ＭＳ Ｐ明朝" panose="02020600040205080304" pitchFamily="18" charset="-128"/>
                <a:cs typeface="+mn-cs"/>
              </a:rPr>
              <a:t>の皆さんは、全員、在留カードの写しを大学に提出しなければなりません。</a:t>
            </a:r>
            <a:endParaRPr kumimoji="1" lang="en-US" altLang="ja-JP" sz="1200" kern="1200" dirty="0">
              <a:solidFill>
                <a:schemeClr val="tx1"/>
              </a:solidFill>
              <a:effectLst/>
              <a:latin typeface="Arial" panose="020B0604020202020204" pitchFamily="34" charset="0"/>
              <a:ea typeface="ＭＳ Ｐ明朝" panose="02020600040205080304" pitchFamily="18" charset="-128"/>
              <a:cs typeface="+mn-cs"/>
            </a:endParaRPr>
          </a:p>
          <a:p>
            <a:r>
              <a:rPr kumimoji="1" lang="ja-JP" altLang="ja-JP" sz="1200" kern="1200" dirty="0">
                <a:solidFill>
                  <a:schemeClr val="tx1"/>
                </a:solidFill>
                <a:effectLst/>
                <a:latin typeface="Arial" panose="020B0604020202020204" pitchFamily="34" charset="0"/>
                <a:ea typeface="ＭＳ Ｐ明朝" panose="02020600040205080304" pitchFamily="18" charset="-128"/>
                <a:cs typeface="+mn-cs"/>
              </a:rPr>
              <a:t>市役所</a:t>
            </a:r>
            <a:r>
              <a:rPr kumimoji="1" lang="ja-JP" altLang="en-US" sz="1200" kern="1200" dirty="0">
                <a:solidFill>
                  <a:schemeClr val="tx1"/>
                </a:solidFill>
                <a:effectLst/>
                <a:latin typeface="Arial" panose="020B0604020202020204" pitchFamily="34" charset="0"/>
                <a:ea typeface="ＭＳ Ｐ明朝" panose="02020600040205080304" pitchFamily="18" charset="-128"/>
                <a:cs typeface="+mn-cs"/>
              </a:rPr>
              <a:t>など</a:t>
            </a:r>
            <a:r>
              <a:rPr kumimoji="1" lang="ja-JP" altLang="ja-JP" sz="1200" kern="1200" dirty="0">
                <a:solidFill>
                  <a:schemeClr val="tx1"/>
                </a:solidFill>
                <a:effectLst/>
                <a:latin typeface="Arial" panose="020B0604020202020204" pitchFamily="34" charset="0"/>
                <a:ea typeface="ＭＳ Ｐ明朝" panose="02020600040205080304" pitchFamily="18" charset="-128"/>
                <a:cs typeface="+mn-cs"/>
              </a:rPr>
              <a:t>で住民登録を行った際、在留カード裏面に新しい住所が記載されます</a:t>
            </a:r>
            <a:r>
              <a:rPr kumimoji="1" lang="ja-JP" altLang="en-US" sz="1200" kern="1200" dirty="0">
                <a:solidFill>
                  <a:schemeClr val="tx1"/>
                </a:solidFill>
                <a:effectLst/>
                <a:latin typeface="Arial" panose="020B0604020202020204" pitchFamily="34" charset="0"/>
                <a:ea typeface="ＭＳ Ｐ明朝" panose="02020600040205080304" pitchFamily="18" charset="-128"/>
                <a:cs typeface="+mn-cs"/>
              </a:rPr>
              <a:t>。</a:t>
            </a:r>
            <a:endParaRPr kumimoji="1" lang="en-US" altLang="ja-JP" sz="1200" kern="1200" dirty="0">
              <a:solidFill>
                <a:schemeClr val="tx1"/>
              </a:solidFill>
              <a:effectLst/>
              <a:latin typeface="Arial" panose="020B0604020202020204" pitchFamily="34" charset="0"/>
              <a:ea typeface="ＭＳ Ｐ明朝" panose="02020600040205080304" pitchFamily="18" charset="-128"/>
              <a:cs typeface="+mn-cs"/>
            </a:endParaRPr>
          </a:p>
          <a:p>
            <a:r>
              <a:rPr kumimoji="1" lang="ja-JP" altLang="ja-JP" sz="1200" kern="1200" dirty="0">
                <a:solidFill>
                  <a:schemeClr val="tx1"/>
                </a:solidFill>
                <a:effectLst/>
                <a:latin typeface="Arial" panose="020B0604020202020204" pitchFamily="34" charset="0"/>
                <a:ea typeface="ＭＳ Ｐ明朝" panose="02020600040205080304" pitchFamily="18" charset="-128"/>
                <a:cs typeface="+mn-cs"/>
              </a:rPr>
              <a:t>住所が記載された</a:t>
            </a:r>
            <a:r>
              <a:rPr kumimoji="1" lang="ja-JP" altLang="en-US" sz="1200" kern="1200" dirty="0">
                <a:solidFill>
                  <a:schemeClr val="tx1"/>
                </a:solidFill>
                <a:effectLst/>
                <a:latin typeface="Arial" panose="020B0604020202020204" pitchFamily="34" charset="0"/>
                <a:ea typeface="ＭＳ Ｐ明朝" panose="02020600040205080304" pitchFamily="18" charset="-128"/>
                <a:cs typeface="+mn-cs"/>
              </a:rPr>
              <a:t>後で、</a:t>
            </a:r>
            <a:r>
              <a:rPr kumimoji="1" lang="ja-JP" altLang="ja-JP" sz="1200" kern="1200" dirty="0">
                <a:solidFill>
                  <a:schemeClr val="tx1"/>
                </a:solidFill>
                <a:effectLst/>
                <a:latin typeface="Arial" panose="020B0604020202020204" pitchFamily="34" charset="0"/>
                <a:ea typeface="ＭＳ Ｐ明朝" panose="02020600040205080304" pitchFamily="18" charset="-128"/>
                <a:cs typeface="+mn-cs"/>
              </a:rPr>
              <a:t>国際教育センターのこちらのリンク</a:t>
            </a:r>
            <a:r>
              <a:rPr kumimoji="1" lang="ja-JP" altLang="en-US" sz="1200" kern="1200" dirty="0">
                <a:solidFill>
                  <a:schemeClr val="tx1"/>
                </a:solidFill>
                <a:effectLst/>
                <a:latin typeface="Arial" panose="020B0604020202020204" pitchFamily="34" charset="0"/>
                <a:ea typeface="ＭＳ Ｐ明朝" panose="02020600040205080304" pitchFamily="18" charset="-128"/>
                <a:cs typeface="+mn-cs"/>
              </a:rPr>
              <a:t>（</a:t>
            </a:r>
            <a:r>
              <a:rPr kumimoji="1" lang="en-US" altLang="ja-JP" sz="1200" kern="1200" dirty="0">
                <a:solidFill>
                  <a:schemeClr val="tx1"/>
                </a:solidFill>
                <a:effectLst/>
                <a:latin typeface="Arial" panose="020B0604020202020204" pitchFamily="34" charset="0"/>
                <a:ea typeface="ＭＳ Ｐ明朝" panose="02020600040205080304" pitchFamily="18" charset="-128"/>
                <a:cs typeface="+mn-cs"/>
              </a:rPr>
              <a:t>QR</a:t>
            </a:r>
            <a:r>
              <a:rPr kumimoji="1" lang="ja-JP" altLang="en-US" sz="1200" kern="1200" dirty="0">
                <a:solidFill>
                  <a:schemeClr val="tx1"/>
                </a:solidFill>
                <a:effectLst/>
                <a:latin typeface="Arial" panose="020B0604020202020204" pitchFamily="34" charset="0"/>
                <a:ea typeface="ＭＳ Ｐ明朝" panose="02020600040205080304" pitchFamily="18" charset="-128"/>
                <a:cs typeface="+mn-cs"/>
              </a:rPr>
              <a:t>コード）</a:t>
            </a:r>
            <a:r>
              <a:rPr kumimoji="1" lang="ja-JP" altLang="ja-JP" sz="1200" kern="1200" dirty="0">
                <a:solidFill>
                  <a:schemeClr val="tx1"/>
                </a:solidFill>
                <a:effectLst/>
                <a:latin typeface="Arial" panose="020B0604020202020204" pitchFamily="34" charset="0"/>
                <a:ea typeface="ＭＳ Ｐ明朝" panose="02020600040205080304" pitchFamily="18" charset="-128"/>
                <a:cs typeface="+mn-cs"/>
              </a:rPr>
              <a:t>から提出してください。</a:t>
            </a:r>
            <a:endParaRPr kumimoji="1" lang="en-US" altLang="ja-JP" sz="1200" kern="1200" dirty="0">
              <a:solidFill>
                <a:schemeClr val="tx1"/>
              </a:solidFill>
              <a:effectLst/>
              <a:latin typeface="Arial" panose="020B0604020202020204" pitchFamily="34" charset="0"/>
              <a:ea typeface="ＭＳ Ｐ明朝" panose="02020600040205080304" pitchFamily="18" charset="-128"/>
              <a:cs typeface="+mn-cs"/>
            </a:endParaRPr>
          </a:p>
          <a:p>
            <a:r>
              <a:rPr kumimoji="1" lang="ja-JP" altLang="en-US" sz="1200" kern="1200" dirty="0">
                <a:solidFill>
                  <a:schemeClr val="tx1"/>
                </a:solidFill>
                <a:effectLst/>
                <a:latin typeface="Arial" panose="020B0604020202020204" pitchFamily="34" charset="0"/>
                <a:ea typeface="ＭＳ Ｐ明朝" panose="02020600040205080304" pitchFamily="18" charset="-128"/>
                <a:cs typeface="+mn-cs"/>
              </a:rPr>
              <a:t>必ず、表と裏の面の両方を提出してください。</a:t>
            </a:r>
            <a:endParaRPr kumimoji="1" lang="ja-JP" altLang="ja-JP" sz="1200" kern="1200" dirty="0">
              <a:solidFill>
                <a:schemeClr val="tx1"/>
              </a:solidFill>
              <a:effectLst/>
              <a:latin typeface="Arial" panose="020B0604020202020204" pitchFamily="34" charset="0"/>
              <a:ea typeface="ＭＳ Ｐ明朝" panose="02020600040205080304" pitchFamily="18" charset="-128"/>
              <a:cs typeface="+mn-cs"/>
            </a:endParaRPr>
          </a:p>
          <a:p>
            <a:r>
              <a:rPr kumimoji="1" lang="en-US" altLang="ja-JP" sz="1200" kern="1200" dirty="0">
                <a:solidFill>
                  <a:schemeClr val="tx1"/>
                </a:solidFill>
                <a:effectLst/>
                <a:latin typeface="Arial" panose="020B0604020202020204" pitchFamily="34" charset="0"/>
                <a:ea typeface="ＭＳ Ｐ明朝" panose="02020600040205080304" pitchFamily="18" charset="-128"/>
                <a:cs typeface="+mn-cs"/>
              </a:rPr>
              <a:t> </a:t>
            </a:r>
            <a:r>
              <a:rPr kumimoji="1" lang="ja-JP" altLang="ja-JP" sz="1200" kern="1200" dirty="0">
                <a:solidFill>
                  <a:schemeClr val="tx1"/>
                </a:solidFill>
                <a:effectLst/>
                <a:latin typeface="Arial" panose="020B0604020202020204" pitchFamily="34" charset="0"/>
                <a:ea typeface="ＭＳ Ｐ明朝" panose="02020600040205080304" pitchFamily="18" charset="-128"/>
                <a:cs typeface="+mn-cs"/>
              </a:rPr>
              <a:t>※</a:t>
            </a:r>
            <a:r>
              <a:rPr kumimoji="1" lang="en-US" altLang="ja-JP" sz="1200" kern="1200" dirty="0">
                <a:solidFill>
                  <a:schemeClr val="tx1"/>
                </a:solidFill>
                <a:effectLst/>
                <a:latin typeface="Arial" panose="020B0604020202020204" pitchFamily="34" charset="0"/>
                <a:ea typeface="ＭＳ Ｐ明朝" panose="02020600040205080304" pitchFamily="18" charset="-128"/>
                <a:cs typeface="+mn-cs"/>
              </a:rPr>
              <a:t> WEB</a:t>
            </a:r>
            <a:r>
              <a:rPr kumimoji="1" lang="ja-JP" altLang="ja-JP" sz="1200" kern="1200" dirty="0">
                <a:solidFill>
                  <a:schemeClr val="tx1"/>
                </a:solidFill>
                <a:effectLst/>
                <a:latin typeface="Arial" panose="020B0604020202020204" pitchFamily="34" charset="0"/>
                <a:ea typeface="ＭＳ Ｐ明朝" panose="02020600040205080304" pitchFamily="18" charset="-128"/>
                <a:cs typeface="+mn-cs"/>
              </a:rPr>
              <a:t>フォームにアクセスするためには、立命館大学の</a:t>
            </a:r>
            <a:r>
              <a:rPr kumimoji="1" lang="en-US" altLang="ja-JP" sz="1200" kern="1200" dirty="0">
                <a:solidFill>
                  <a:schemeClr val="tx1"/>
                </a:solidFill>
                <a:effectLst/>
                <a:latin typeface="Arial" panose="020B0604020202020204" pitchFamily="34" charset="0"/>
                <a:ea typeface="ＭＳ Ｐ明朝" panose="02020600040205080304" pitchFamily="18" charset="-128"/>
                <a:cs typeface="+mn-cs"/>
              </a:rPr>
              <a:t>RAINBOW ID</a:t>
            </a:r>
            <a:r>
              <a:rPr kumimoji="1" lang="ja-JP" altLang="ja-JP" sz="1200" kern="1200" dirty="0" err="1">
                <a:solidFill>
                  <a:schemeClr val="tx1"/>
                </a:solidFill>
                <a:effectLst/>
                <a:latin typeface="Arial" panose="020B0604020202020204" pitchFamily="34" charset="0"/>
                <a:ea typeface="ＭＳ Ｐ明朝" panose="02020600040205080304" pitchFamily="18" charset="-128"/>
                <a:cs typeface="+mn-cs"/>
              </a:rPr>
              <a:t>での</a:t>
            </a:r>
            <a:r>
              <a:rPr kumimoji="1" lang="ja-JP" altLang="ja-JP" sz="1200" kern="1200" dirty="0">
                <a:solidFill>
                  <a:schemeClr val="tx1"/>
                </a:solidFill>
                <a:effectLst/>
                <a:latin typeface="Arial" panose="020B0604020202020204" pitchFamily="34" charset="0"/>
                <a:ea typeface="ＭＳ Ｐ明朝" panose="02020600040205080304" pitchFamily="18" charset="-128"/>
                <a:cs typeface="+mn-cs"/>
              </a:rPr>
              <a:t>ログインが必要です。</a:t>
            </a:r>
            <a:endParaRPr kumimoji="1" lang="en-US" altLang="ja-JP" sz="1200" kern="1200" dirty="0">
              <a:solidFill>
                <a:schemeClr val="tx1"/>
              </a:solidFill>
              <a:effectLst/>
              <a:latin typeface="Arial" panose="020B0604020202020204" pitchFamily="34" charset="0"/>
              <a:ea typeface="ＭＳ Ｐ明朝" panose="02020600040205080304" pitchFamily="18" charset="-128"/>
              <a:cs typeface="+mn-cs"/>
            </a:endParaRPr>
          </a:p>
          <a:p>
            <a:r>
              <a:rPr kumimoji="1" lang="en-US" altLang="ja-JP" sz="1200" kern="1200" dirty="0">
                <a:solidFill>
                  <a:schemeClr val="tx1"/>
                </a:solidFill>
                <a:effectLst/>
                <a:latin typeface="Arial" panose="020B0604020202020204" pitchFamily="34" charset="0"/>
                <a:ea typeface="ＭＳ Ｐ明朝" panose="02020600040205080304" pitchFamily="18" charset="-128"/>
                <a:cs typeface="+mn-cs"/>
              </a:rPr>
              <a:t>RAINBOW ID</a:t>
            </a:r>
            <a:r>
              <a:rPr kumimoji="1" lang="ja-JP" altLang="ja-JP" sz="1200" kern="1200" dirty="0">
                <a:solidFill>
                  <a:schemeClr val="tx1"/>
                </a:solidFill>
                <a:effectLst/>
                <a:latin typeface="Arial" panose="020B0604020202020204" pitchFamily="34" charset="0"/>
                <a:ea typeface="ＭＳ Ｐ明朝" panose="02020600040205080304" pitchFamily="18" charset="-128"/>
                <a:cs typeface="+mn-cs"/>
              </a:rPr>
              <a:t>は、正規留学生には、</a:t>
            </a:r>
            <a:r>
              <a:rPr kumimoji="1" lang="en-US" altLang="ja-JP" sz="1200" kern="1200" dirty="0">
                <a:solidFill>
                  <a:schemeClr val="tx1"/>
                </a:solidFill>
                <a:effectLst/>
                <a:latin typeface="Arial" panose="020B0604020202020204" pitchFamily="34" charset="0"/>
                <a:ea typeface="ＭＳ Ｐ明朝" panose="02020600040205080304" pitchFamily="18" charset="-128"/>
                <a:cs typeface="+mn-cs"/>
              </a:rPr>
              <a:t>9/15</a:t>
            </a:r>
            <a:r>
              <a:rPr kumimoji="1" lang="ja-JP" altLang="ja-JP" sz="1200" kern="1200" dirty="0">
                <a:solidFill>
                  <a:schemeClr val="tx1"/>
                </a:solidFill>
                <a:effectLst/>
                <a:latin typeface="Arial" panose="020B0604020202020204" pitchFamily="34" charset="0"/>
                <a:ea typeface="ＭＳ Ｐ明朝" panose="02020600040205080304" pitchFamily="18" charset="-128"/>
                <a:cs typeface="+mn-cs"/>
              </a:rPr>
              <a:t>（</a:t>
            </a:r>
            <a:r>
              <a:rPr kumimoji="1" lang="ja-JP" altLang="en-US" sz="1200" kern="1200" dirty="0">
                <a:solidFill>
                  <a:schemeClr val="tx1"/>
                </a:solidFill>
                <a:effectLst/>
                <a:latin typeface="Arial" panose="020B0604020202020204" pitchFamily="34" charset="0"/>
                <a:ea typeface="ＭＳ Ｐ明朝" panose="02020600040205080304" pitchFamily="18" charset="-128"/>
                <a:cs typeface="+mn-cs"/>
              </a:rPr>
              <a:t>金</a:t>
            </a:r>
            <a:r>
              <a:rPr kumimoji="1" lang="ja-JP" altLang="ja-JP" sz="1200" kern="1200" dirty="0">
                <a:solidFill>
                  <a:schemeClr val="tx1"/>
                </a:solidFill>
                <a:effectLst/>
                <a:latin typeface="Arial" panose="020B0604020202020204" pitchFamily="34" charset="0"/>
                <a:ea typeface="ＭＳ Ｐ明朝" panose="02020600040205080304" pitchFamily="18" charset="-128"/>
                <a:cs typeface="+mn-cs"/>
              </a:rPr>
              <a:t>）に、受験生用サイト「</a:t>
            </a:r>
            <a:r>
              <a:rPr kumimoji="1" lang="en-US" altLang="ja-JP" sz="1200" kern="1200" dirty="0" err="1">
                <a:solidFill>
                  <a:schemeClr val="tx1"/>
                </a:solidFill>
                <a:effectLst/>
                <a:latin typeface="Arial" panose="020B0604020202020204" pitchFamily="34" charset="0"/>
                <a:ea typeface="ＭＳ Ｐ明朝" panose="02020600040205080304" pitchFamily="18" charset="-128"/>
                <a:cs typeface="+mn-cs"/>
              </a:rPr>
              <a:t>Ritsu</a:t>
            </a:r>
            <a:r>
              <a:rPr kumimoji="1" lang="en-US" altLang="ja-JP" sz="1200" kern="1200" dirty="0">
                <a:solidFill>
                  <a:schemeClr val="tx1"/>
                </a:solidFill>
                <a:effectLst/>
                <a:latin typeface="Arial" panose="020B0604020202020204" pitchFamily="34" charset="0"/>
                <a:ea typeface="ＭＳ Ｐ明朝" panose="02020600040205080304" pitchFamily="18" charset="-128"/>
                <a:cs typeface="+mn-cs"/>
              </a:rPr>
              <a:t>-Mate</a:t>
            </a:r>
            <a:r>
              <a:rPr kumimoji="1" lang="ja-JP" altLang="ja-JP" sz="1200" kern="1200" dirty="0">
                <a:solidFill>
                  <a:schemeClr val="tx1"/>
                </a:solidFill>
                <a:effectLst/>
                <a:latin typeface="Arial" panose="020B0604020202020204" pitchFamily="34" charset="0"/>
                <a:ea typeface="ＭＳ Ｐ明朝" panose="02020600040205080304" pitchFamily="18" charset="-128"/>
                <a:cs typeface="+mn-cs"/>
              </a:rPr>
              <a:t>」で通知されています。また、非正規生には既にメールで送られています。</a:t>
            </a:r>
          </a:p>
          <a:p>
            <a:r>
              <a:rPr kumimoji="1" lang="en-US" altLang="ja-JP" sz="1200" kern="1200" dirty="0">
                <a:solidFill>
                  <a:schemeClr val="tx1"/>
                </a:solidFill>
                <a:effectLst/>
                <a:latin typeface="Arial" panose="020B0604020202020204" pitchFamily="34" charset="0"/>
                <a:ea typeface="ＭＳ Ｐ明朝" panose="02020600040205080304" pitchFamily="18" charset="-128"/>
                <a:cs typeface="+mn-cs"/>
              </a:rPr>
              <a:t>※</a:t>
            </a:r>
            <a:r>
              <a:rPr kumimoji="1" lang="ja-JP" altLang="ja-JP" sz="1200" kern="1200" dirty="0">
                <a:solidFill>
                  <a:schemeClr val="tx1"/>
                </a:solidFill>
                <a:effectLst/>
                <a:latin typeface="Arial" panose="020B0604020202020204" pitchFamily="34" charset="0"/>
                <a:ea typeface="ＭＳ Ｐ明朝" panose="02020600040205080304" pitchFamily="18" charset="-128"/>
                <a:cs typeface="+mn-cs"/>
              </a:rPr>
              <a:t>提出期</a:t>
            </a:r>
            <a:r>
              <a:rPr kumimoji="1" lang="ja-JP" altLang="en-US" sz="1200" kern="1200" dirty="0">
                <a:solidFill>
                  <a:schemeClr val="tx1"/>
                </a:solidFill>
                <a:effectLst/>
                <a:latin typeface="Arial" panose="020B0604020202020204" pitchFamily="34" charset="0"/>
                <a:ea typeface="ＭＳ Ｐ明朝" panose="02020600040205080304" pitchFamily="18" charset="-128"/>
                <a:cs typeface="+mn-cs"/>
              </a:rPr>
              <a:t>期限：</a:t>
            </a:r>
            <a:r>
              <a:rPr kumimoji="1" lang="en-US" altLang="ja-JP" sz="1200" kern="1200" dirty="0">
                <a:solidFill>
                  <a:schemeClr val="tx1"/>
                </a:solidFill>
                <a:effectLst/>
                <a:latin typeface="Arial" panose="020B0604020202020204" pitchFamily="34" charset="0"/>
                <a:ea typeface="ＭＳ Ｐ明朝" panose="02020600040205080304" pitchFamily="18" charset="-128"/>
                <a:cs typeface="+mn-cs"/>
              </a:rPr>
              <a:t>9</a:t>
            </a:r>
            <a:r>
              <a:rPr kumimoji="1" lang="ja-JP" altLang="ja-JP" sz="1200" kern="1200" dirty="0">
                <a:solidFill>
                  <a:schemeClr val="tx1"/>
                </a:solidFill>
                <a:effectLst/>
                <a:latin typeface="Arial" panose="020B0604020202020204" pitchFamily="34" charset="0"/>
                <a:ea typeface="ＭＳ Ｐ明朝" panose="02020600040205080304" pitchFamily="18" charset="-128"/>
                <a:cs typeface="+mn-cs"/>
              </a:rPr>
              <a:t>月</a:t>
            </a:r>
            <a:r>
              <a:rPr kumimoji="1" lang="en-US" altLang="ja-JP" sz="1200" kern="1200" dirty="0">
                <a:solidFill>
                  <a:schemeClr val="tx1"/>
                </a:solidFill>
                <a:effectLst/>
                <a:latin typeface="Arial" panose="020B0604020202020204" pitchFamily="34" charset="0"/>
                <a:ea typeface="ＭＳ Ｐ明朝" panose="02020600040205080304" pitchFamily="18" charset="-128"/>
                <a:cs typeface="+mn-cs"/>
              </a:rPr>
              <a:t>30</a:t>
            </a:r>
            <a:r>
              <a:rPr kumimoji="1" lang="ja-JP" altLang="ja-JP" sz="1200" kern="1200" dirty="0">
                <a:solidFill>
                  <a:schemeClr val="tx1"/>
                </a:solidFill>
                <a:effectLst/>
                <a:latin typeface="Arial" panose="020B0604020202020204" pitchFamily="34" charset="0"/>
                <a:ea typeface="ＭＳ Ｐ明朝" panose="02020600040205080304" pitchFamily="18" charset="-128"/>
                <a:cs typeface="+mn-cs"/>
              </a:rPr>
              <a:t>日（</a:t>
            </a:r>
            <a:r>
              <a:rPr kumimoji="1" lang="ja-JP" altLang="en-US" sz="1200" kern="1200" dirty="0">
                <a:solidFill>
                  <a:schemeClr val="tx1"/>
                </a:solidFill>
                <a:effectLst/>
                <a:latin typeface="Arial" panose="020B0604020202020204" pitchFamily="34" charset="0"/>
                <a:ea typeface="ＭＳ Ｐ明朝" panose="02020600040205080304" pitchFamily="18" charset="-128"/>
                <a:cs typeface="+mn-cs"/>
              </a:rPr>
              <a:t>土</a:t>
            </a:r>
            <a:r>
              <a:rPr kumimoji="1" lang="ja-JP" altLang="ja-JP" sz="1200" kern="1200" dirty="0">
                <a:solidFill>
                  <a:schemeClr val="tx1"/>
                </a:solidFill>
                <a:effectLst/>
                <a:latin typeface="Arial" panose="020B0604020202020204" pitchFamily="34" charset="0"/>
                <a:ea typeface="ＭＳ Ｐ明朝" panose="02020600040205080304" pitchFamily="18" charset="-128"/>
                <a:cs typeface="+mn-cs"/>
              </a:rPr>
              <a:t>）までに提出してください。</a:t>
            </a:r>
          </a:p>
          <a:p>
            <a:r>
              <a:rPr kumimoji="1" lang="ja-JP" altLang="ja-JP" sz="1200" kern="1200" dirty="0">
                <a:solidFill>
                  <a:schemeClr val="tx1"/>
                </a:solidFill>
                <a:effectLst/>
                <a:latin typeface="Arial" panose="020B0604020202020204" pitchFamily="34" charset="0"/>
                <a:ea typeface="ＭＳ Ｐ明朝" panose="02020600040205080304" pitchFamily="18" charset="-128"/>
                <a:cs typeface="+mn-cs"/>
              </a:rPr>
              <a:t>渡日遅れ等により住民登録が済んでいない場合は、住民登録を終え次第すぐに提出してください。とても大切なことなので、本日配布している資料にも</a:t>
            </a:r>
            <a:r>
              <a:rPr kumimoji="1" lang="en-US" altLang="ja-JP" sz="1200" kern="1200" dirty="0">
                <a:solidFill>
                  <a:schemeClr val="tx1"/>
                </a:solidFill>
                <a:effectLst/>
                <a:latin typeface="Arial" panose="020B0604020202020204" pitchFamily="34" charset="0"/>
                <a:ea typeface="ＭＳ Ｐ明朝" panose="02020600040205080304" pitchFamily="18" charset="-128"/>
                <a:cs typeface="+mn-cs"/>
              </a:rPr>
              <a:t>QR</a:t>
            </a:r>
            <a:r>
              <a:rPr kumimoji="1" lang="ja-JP" altLang="ja-JP" sz="1200" kern="1200" dirty="0">
                <a:solidFill>
                  <a:schemeClr val="tx1"/>
                </a:solidFill>
                <a:effectLst/>
                <a:latin typeface="Arial" panose="020B0604020202020204" pitchFamily="34" charset="0"/>
                <a:ea typeface="ＭＳ Ｐ明朝" panose="02020600040205080304" pitchFamily="18" charset="-128"/>
                <a:cs typeface="+mn-cs"/>
              </a:rPr>
              <a:t>コードのリンクを貼っています。</a:t>
            </a:r>
            <a:endParaRPr kumimoji="1" lang="en-US" altLang="ja-JP" sz="1200" kern="1200" dirty="0">
              <a:solidFill>
                <a:schemeClr val="tx1"/>
              </a:solidFill>
              <a:effectLst/>
              <a:latin typeface="Arial" panose="020B0604020202020204" pitchFamily="34" charset="0"/>
              <a:ea typeface="ＭＳ Ｐ明朝" panose="02020600040205080304" pitchFamily="18" charset="-128"/>
              <a:cs typeface="+mn-cs"/>
            </a:endParaRPr>
          </a:p>
          <a:p>
            <a:r>
              <a:rPr kumimoji="1" lang="en-US" altLang="ja-JP" sz="1200" kern="1200" dirty="0">
                <a:solidFill>
                  <a:schemeClr val="tx1"/>
                </a:solidFill>
                <a:effectLst/>
                <a:latin typeface="Arial" panose="020B0604020202020204" pitchFamily="34" charset="0"/>
                <a:ea typeface="ＭＳ Ｐ明朝" panose="02020600040205080304" pitchFamily="18" charset="-128"/>
                <a:cs typeface="+mn-cs"/>
              </a:rPr>
              <a:t> </a:t>
            </a:r>
            <a:r>
              <a:rPr kumimoji="1" lang="en-US" altLang="ja-JP" dirty="0"/>
              <a:t>※</a:t>
            </a:r>
            <a:r>
              <a:rPr lang="ja-JP" altLang="en-US" dirty="0"/>
              <a:t>在学中に期間更新や住所変更した場合にも、同様に在留カードのコピーをこちらのサイトから提出してください。</a:t>
            </a:r>
            <a:endParaRPr lang="en-US" altLang="ja-JP" dirty="0"/>
          </a:p>
          <a:p>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kern="1200" dirty="0">
                <a:solidFill>
                  <a:schemeClr val="tx1"/>
                </a:solidFill>
                <a:effectLst/>
                <a:latin typeface="Arial" panose="020B0604020202020204" pitchFamily="34" charset="0"/>
                <a:ea typeface="ＭＳ Ｐ明朝" panose="02020600040205080304" pitchFamily="18" charset="-128"/>
                <a:cs typeface="+mn-cs"/>
              </a:rPr>
              <a:t>◆毎月の在籍確認</a:t>
            </a:r>
            <a:endParaRPr kumimoji="1" lang="en-US" altLang="ja-JP" sz="1200" kern="1200" dirty="0">
              <a:solidFill>
                <a:schemeClr val="tx1"/>
              </a:solidFill>
              <a:effectLst/>
              <a:latin typeface="Arial" panose="020B0604020202020204" pitchFamily="34" charset="0"/>
              <a:ea typeface="ＭＳ Ｐ明朝" panose="02020600040205080304" pitchFamily="18"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t>在留資格「留学」の学生は、長期休暇の期間を除き、</a:t>
            </a:r>
            <a:r>
              <a:rPr lang="en-US" altLang="ja-JP" dirty="0" err="1"/>
              <a:t>manaba+R</a:t>
            </a:r>
            <a:r>
              <a:rPr lang="ja-JP" altLang="en-US" dirty="0"/>
              <a:t>から毎月の在籍確認を行う必要があります。</a:t>
            </a:r>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t>忘れずに提出しましょう。</a:t>
            </a:r>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t>上記の提出や届出を忘れた場合は、記載の不利益が生じることがあります。</a:t>
            </a:r>
            <a:endParaRPr lang="en-US" altLang="ja-JP" dirty="0"/>
          </a:p>
        </p:txBody>
      </p:sp>
      <p:sp>
        <p:nvSpPr>
          <p:cNvPr id="4" name="スライド番号プレースホルダー 3"/>
          <p:cNvSpPr>
            <a:spLocks noGrp="1"/>
          </p:cNvSpPr>
          <p:nvPr>
            <p:ph type="sldNum" sz="quarter" idx="5"/>
          </p:nvPr>
        </p:nvSpPr>
        <p:spPr/>
        <p:txBody>
          <a:bodyPr/>
          <a:lstStyle/>
          <a:p>
            <a:pPr>
              <a:defRPr/>
            </a:pPr>
            <a:fld id="{8F2BB592-3A7D-46F6-9B7E-C6474CD3C7AE}" type="slidenum">
              <a:rPr lang="en-US" altLang="ja-JP" smtClean="0"/>
              <a:pPr>
                <a:defRPr/>
              </a:pPr>
              <a:t>13</a:t>
            </a:fld>
            <a:endParaRPr lang="en-US" altLang="ja-JP"/>
          </a:p>
        </p:txBody>
      </p:sp>
    </p:spTree>
    <p:extLst>
      <p:ext uri="{BB962C8B-B14F-4D97-AF65-F5344CB8AC3E}">
        <p14:creationId xmlns:p14="http://schemas.microsoft.com/office/powerpoint/2010/main" val="2765732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a:t>＜対象＞授業料減免・奨学金共に正規課程に在籍する留学生（正規生）のみ</a:t>
            </a:r>
            <a:endParaRPr kumimoji="1" lang="en-US" altLang="ja-JP" dirty="0"/>
          </a:p>
          <a:p>
            <a:r>
              <a:rPr kumimoji="1" lang="ja-JP" altLang="en-US" dirty="0"/>
              <a:t>・授業料減免と奨学金はそれぞれ申し込みが必要です。</a:t>
            </a:r>
            <a:endParaRPr kumimoji="1" lang="en-US" altLang="ja-JP" dirty="0"/>
          </a:p>
          <a:p>
            <a:r>
              <a:rPr kumimoji="1" lang="ja-JP" altLang="en-US" dirty="0"/>
              <a:t>・授業料減免は</a:t>
            </a:r>
            <a:r>
              <a:rPr kumimoji="1" lang="en-US" altLang="ja-JP" dirty="0"/>
              <a:t>1</a:t>
            </a:r>
            <a:r>
              <a:rPr kumimoji="1" lang="ja-JP" altLang="en-US" dirty="0"/>
              <a:t>年に</a:t>
            </a:r>
            <a:r>
              <a:rPr kumimoji="1" lang="en-US" altLang="ja-JP" dirty="0"/>
              <a:t>1</a:t>
            </a:r>
            <a:r>
              <a:rPr kumimoji="1" lang="ja-JP" altLang="en-US" dirty="0"/>
              <a:t>回、奨学金は毎学期申込が必要です。</a:t>
            </a:r>
            <a:endParaRPr kumimoji="1" lang="en-US" altLang="ja-JP" dirty="0"/>
          </a:p>
          <a:p>
            <a:r>
              <a:rPr kumimoji="1" lang="ja-JP" altLang="en-US" dirty="0"/>
              <a:t>・秋学期入学者の申請時期は</a:t>
            </a:r>
            <a:r>
              <a:rPr kumimoji="1" lang="en-US" altLang="ja-JP" dirty="0"/>
              <a:t>9</a:t>
            </a:r>
            <a:r>
              <a:rPr kumimoji="1" lang="ja-JP" altLang="en-US" dirty="0"/>
              <a:t>月中旬から</a:t>
            </a:r>
            <a:r>
              <a:rPr kumimoji="1" lang="en-US" altLang="ja-JP" dirty="0"/>
              <a:t>10</a:t>
            </a:r>
            <a:r>
              <a:rPr kumimoji="1" lang="ja-JP" altLang="en-US" dirty="0"/>
              <a:t>月初旬です。</a:t>
            </a:r>
            <a:endParaRPr kumimoji="1" lang="en-US" altLang="ja-JP" dirty="0"/>
          </a:p>
          <a:p>
            <a:r>
              <a:rPr kumimoji="1" lang="ja-JP" altLang="en-US" dirty="0"/>
              <a:t>・申請方法や期間についてはオンラインサポートデスクを、制度の詳細については留学生ハンドブックを確認してください。</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8F2BB592-3A7D-46F6-9B7E-C6474CD3C7AE}" type="slidenum">
              <a:rPr lang="en-US" altLang="ja-JP" smtClean="0"/>
              <a:pPr>
                <a:defRPr/>
              </a:pPr>
              <a:t>14</a:t>
            </a:fld>
            <a:endParaRPr lang="en-US" altLang="ja-JP"/>
          </a:p>
        </p:txBody>
      </p:sp>
    </p:spTree>
    <p:extLst>
      <p:ext uri="{BB962C8B-B14F-4D97-AF65-F5344CB8AC3E}">
        <p14:creationId xmlns:p14="http://schemas.microsoft.com/office/powerpoint/2010/main" val="1504852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a:t>国際教育センターには</a:t>
            </a:r>
            <a:r>
              <a:rPr lang="ja-JP" altLang="en-US" dirty="0"/>
              <a:t>３つの</a:t>
            </a:r>
            <a:r>
              <a:rPr kumimoji="1" lang="ja-JP" altLang="en-US" dirty="0"/>
              <a:t>キャンパスに</a:t>
            </a:r>
            <a:r>
              <a:rPr kumimoji="1" lang="en-US" altLang="ja-JP" dirty="0"/>
              <a:t>1</a:t>
            </a:r>
            <a:r>
              <a:rPr kumimoji="1" lang="ja-JP" altLang="en-US" dirty="0"/>
              <a:t>名ずつ「留学生支援コーディネーター」が常駐しています。</a:t>
            </a:r>
            <a:endParaRPr kumimoji="1" lang="en-US" altLang="ja-JP" dirty="0"/>
          </a:p>
          <a:p>
            <a:r>
              <a:rPr kumimoji="1" lang="ja-JP" altLang="en-US" dirty="0"/>
              <a:t>留学生の皆さんの大学生活をサポートするために働くメンバーですので、気軽にご相談ください。</a:t>
            </a:r>
            <a:endParaRPr kumimoji="1" lang="en-US" altLang="ja-JP" dirty="0"/>
          </a:p>
          <a:p>
            <a:endParaRPr kumimoji="1" lang="en-US" altLang="ja-JP" dirty="0"/>
          </a:p>
          <a:p>
            <a:r>
              <a:rPr kumimoji="1" lang="ja-JP" altLang="en-US" dirty="0"/>
              <a:t>窓口に直接来てもいいですし、</a:t>
            </a:r>
            <a:r>
              <a:rPr lang="en-US" altLang="ja-JP" dirty="0"/>
              <a:t>QR</a:t>
            </a:r>
            <a:r>
              <a:rPr lang="ja-JP" altLang="en-US" dirty="0"/>
              <a:t>コードから予約をすることもできます。希望に応じて、</a:t>
            </a:r>
            <a:r>
              <a:rPr lang="en-US" altLang="ja-JP" dirty="0"/>
              <a:t>ZOOM</a:t>
            </a:r>
            <a:r>
              <a:rPr lang="ja-JP" altLang="en-US" dirty="0" err="1"/>
              <a:t>、</a:t>
            </a:r>
            <a:r>
              <a:rPr lang="ja-JP" altLang="en-US" dirty="0"/>
              <a:t>対面、メールで対応します。</a:t>
            </a:r>
            <a:endParaRPr lang="en-US" altLang="ja-JP" dirty="0"/>
          </a:p>
          <a:p>
            <a:r>
              <a:rPr kumimoji="1" lang="ja-JP" altLang="en-US" dirty="0"/>
              <a:t>他に交流イベント等も不定期で実施しています。詳細は</a:t>
            </a:r>
            <a:r>
              <a:rPr kumimoji="1" lang="en-US" altLang="ja-JP" dirty="0" err="1"/>
              <a:t>Manaba+R</a:t>
            </a:r>
            <a:r>
              <a:rPr kumimoji="1" lang="ja-JP" altLang="en-US" dirty="0"/>
              <a:t>や国際教育センター前の掲示</a:t>
            </a:r>
            <a:r>
              <a:rPr lang="ja-JP" altLang="en-US" dirty="0"/>
              <a:t>でお知らせしています。</a:t>
            </a: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8F2BB592-3A7D-46F6-9B7E-C6474CD3C7AE}" type="slidenum">
              <a:rPr lang="en-US" altLang="ja-JP" smtClean="0"/>
              <a:pPr>
                <a:defRPr/>
              </a:pPr>
              <a:t>15</a:t>
            </a:fld>
            <a:endParaRPr lang="en-US" altLang="ja-JP"/>
          </a:p>
        </p:txBody>
      </p:sp>
    </p:spTree>
    <p:extLst>
      <p:ext uri="{BB962C8B-B14F-4D97-AF65-F5344CB8AC3E}">
        <p14:creationId xmlns:p14="http://schemas.microsoft.com/office/powerpoint/2010/main" val="2635789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a:t>・オンラインサポートデスクを見てみましょう</a:t>
            </a:r>
            <a:endParaRPr kumimoji="1" lang="en-US" altLang="ja-JP" dirty="0"/>
          </a:p>
          <a:p>
            <a:r>
              <a:rPr kumimoji="1" lang="ja-JP" altLang="en-US" dirty="0"/>
              <a:t>・国際教育センターの窓口にも気軽に来てください</a:t>
            </a:r>
          </a:p>
        </p:txBody>
      </p:sp>
      <p:sp>
        <p:nvSpPr>
          <p:cNvPr id="4" name="スライド番号プレースホルダー 3"/>
          <p:cNvSpPr>
            <a:spLocks noGrp="1"/>
          </p:cNvSpPr>
          <p:nvPr>
            <p:ph type="sldNum" sz="quarter" idx="5"/>
          </p:nvPr>
        </p:nvSpPr>
        <p:spPr/>
        <p:txBody>
          <a:bodyPr/>
          <a:lstStyle/>
          <a:p>
            <a:pPr>
              <a:defRPr/>
            </a:pPr>
            <a:fld id="{8F2BB592-3A7D-46F6-9B7E-C6474CD3C7AE}" type="slidenum">
              <a:rPr lang="en-US" altLang="ja-JP" smtClean="0"/>
              <a:pPr>
                <a:defRPr/>
              </a:pPr>
              <a:t>16</a:t>
            </a:fld>
            <a:endParaRPr lang="en-US" altLang="ja-JP"/>
          </a:p>
        </p:txBody>
      </p:sp>
    </p:spTree>
    <p:extLst>
      <p:ext uri="{BB962C8B-B14F-4D97-AF65-F5344CB8AC3E}">
        <p14:creationId xmlns:p14="http://schemas.microsoft.com/office/powerpoint/2010/main" val="4224330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8F2BB592-3A7D-46F6-9B7E-C6474CD3C7AE}" type="slidenum">
              <a:rPr lang="en-US" altLang="ja-JP" smtClean="0"/>
              <a:pPr>
                <a:defRPr/>
              </a:pPr>
              <a:t>17</a:t>
            </a:fld>
            <a:endParaRPr lang="en-US" altLang="ja-JP"/>
          </a:p>
        </p:txBody>
      </p:sp>
    </p:spTree>
    <p:extLst>
      <p:ext uri="{BB962C8B-B14F-4D97-AF65-F5344CB8AC3E}">
        <p14:creationId xmlns:p14="http://schemas.microsoft.com/office/powerpoint/2010/main" val="435651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8F2BB592-3A7D-46F6-9B7E-C6474CD3C7AE}" type="slidenum">
              <a:rPr lang="en-US" altLang="ja-JP" smtClean="0"/>
              <a:pPr>
                <a:defRPr/>
              </a:pPr>
              <a:t>18</a:t>
            </a:fld>
            <a:endParaRPr lang="en-US" altLang="ja-JP"/>
          </a:p>
        </p:txBody>
      </p:sp>
    </p:spTree>
    <p:extLst>
      <p:ext uri="{BB962C8B-B14F-4D97-AF65-F5344CB8AC3E}">
        <p14:creationId xmlns:p14="http://schemas.microsoft.com/office/powerpoint/2010/main" val="317610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rgbClr val="FF0000"/>
                </a:solidFill>
              </a:rPr>
              <a:t>・大学からのお知らせについてですが、国際センターより連絡をする際は、次の方法を利用します。</a:t>
            </a:r>
            <a:endParaRPr kumimoji="1" lang="en-US" altLang="ja-JP" dirty="0">
              <a:solidFill>
                <a:srgbClr val="FF0000"/>
              </a:solidFill>
            </a:endParaRPr>
          </a:p>
          <a:p>
            <a:r>
              <a:rPr lang="ja-JP" altLang="en-US" dirty="0"/>
              <a:t>・まずは</a:t>
            </a:r>
            <a:r>
              <a:rPr lang="en-US" altLang="ja-JP" dirty="0" err="1"/>
              <a:t>Manaba+R</a:t>
            </a:r>
            <a:r>
              <a:rPr lang="ja-JP" altLang="en-US" dirty="0"/>
              <a:t>です。こちらは立命館大学が導入する授業支援ツールです。毎日確認し、お知らせを確認するようにしてください。</a:t>
            </a:r>
            <a:endParaRPr lang="en-US" altLang="ja-JP" dirty="0"/>
          </a:p>
          <a:p>
            <a:r>
              <a:rPr kumimoji="1" lang="ja-JP" altLang="en-US" dirty="0">
                <a:highlight>
                  <a:srgbClr val="FFFF00"/>
                </a:highlight>
              </a:rPr>
              <a:t>・また学内の</a:t>
            </a:r>
            <a:r>
              <a:rPr kumimoji="1" lang="en-US" altLang="ja-JP" dirty="0">
                <a:highlight>
                  <a:srgbClr val="FFFF00"/>
                </a:highlight>
              </a:rPr>
              <a:t>Email</a:t>
            </a:r>
            <a:r>
              <a:rPr kumimoji="1" lang="ja-JP" altLang="en-US" dirty="0">
                <a:highlight>
                  <a:srgbClr val="FFFF00"/>
                </a:highlight>
              </a:rPr>
              <a:t>アドレスも重要な情報をお送りする際に利用します。毎日確認</a:t>
            </a:r>
            <a:r>
              <a:rPr kumimoji="1" lang="ja-JP" altLang="en-US" dirty="0"/>
              <a:t>をお願いします。</a:t>
            </a:r>
            <a:endParaRPr kumimoji="1" lang="en-US" altLang="ja-JP" dirty="0"/>
          </a:p>
          <a:p>
            <a:endParaRPr kumimoji="1" lang="en-US" altLang="ja-JP" dirty="0"/>
          </a:p>
          <a:p>
            <a:r>
              <a:rPr kumimoji="1" lang="ja-JP" altLang="en-US" dirty="0"/>
              <a:t>いずれも、ログインには</a:t>
            </a:r>
            <a:r>
              <a:rPr kumimoji="1" lang="en-US" altLang="ja-JP" dirty="0"/>
              <a:t>RAINBOWID</a:t>
            </a:r>
            <a:r>
              <a:rPr kumimoji="1" lang="ja-JP" altLang="en-US" dirty="0"/>
              <a:t>が必要です。</a:t>
            </a:r>
            <a:endParaRPr kumimoji="1" lang="en-US" altLang="ja-JP" dirty="0"/>
          </a:p>
          <a:p>
            <a:r>
              <a:rPr kumimoji="1" lang="ja-JP" altLang="ja-JP" sz="1200" kern="1200" dirty="0">
                <a:solidFill>
                  <a:schemeClr val="tx1"/>
                </a:solidFill>
                <a:effectLst/>
                <a:latin typeface="+mn-lt"/>
                <a:ea typeface="+mn-ea"/>
                <a:cs typeface="+mn-cs"/>
              </a:rPr>
              <a:t>＜正規生＞</a:t>
            </a:r>
            <a:r>
              <a:rPr kumimoji="1" lang="en-US" altLang="ja-JP" sz="1200" kern="1200" dirty="0">
                <a:solidFill>
                  <a:schemeClr val="tx1"/>
                </a:solidFill>
                <a:effectLst/>
                <a:latin typeface="+mn-lt"/>
                <a:ea typeface="+mn-ea"/>
                <a:cs typeface="+mn-cs"/>
              </a:rPr>
              <a:t>9/15</a:t>
            </a:r>
            <a:r>
              <a:rPr kumimoji="1" lang="ja-JP"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金</a:t>
            </a:r>
            <a:r>
              <a:rPr kumimoji="1" lang="ja-JP" altLang="ja-JP" sz="1200" kern="1200" dirty="0">
                <a:solidFill>
                  <a:schemeClr val="tx1"/>
                </a:solidFill>
                <a:effectLst/>
                <a:latin typeface="+mn-lt"/>
                <a:ea typeface="+mn-ea"/>
                <a:cs typeface="+mn-cs"/>
              </a:rPr>
              <a:t>）に</a:t>
            </a:r>
            <a:r>
              <a:rPr kumimoji="1" lang="en-US" altLang="ja-JP" sz="1200" u="sng" kern="1200" dirty="0" err="1">
                <a:solidFill>
                  <a:schemeClr val="tx1"/>
                </a:solidFill>
                <a:effectLst/>
                <a:latin typeface="+mn-lt"/>
                <a:ea typeface="+mn-ea"/>
                <a:cs typeface="+mn-cs"/>
                <a:hlinkClick r:id="rId3"/>
              </a:rPr>
              <a:t>Ritsu</a:t>
            </a:r>
            <a:r>
              <a:rPr kumimoji="1" lang="en-US" altLang="ja-JP" sz="1200" u="sng" kern="1200" dirty="0">
                <a:solidFill>
                  <a:schemeClr val="tx1"/>
                </a:solidFill>
                <a:effectLst/>
                <a:latin typeface="+mn-lt"/>
                <a:ea typeface="+mn-ea"/>
                <a:cs typeface="+mn-cs"/>
                <a:hlinkClick r:id="rId3"/>
              </a:rPr>
              <a:t>-Mate</a:t>
            </a:r>
            <a:r>
              <a:rPr kumimoji="1" lang="ja-JP" altLang="ja-JP" sz="1200" kern="1200" dirty="0">
                <a:solidFill>
                  <a:schemeClr val="tx1"/>
                </a:solidFill>
                <a:effectLst/>
                <a:latin typeface="+mn-lt"/>
                <a:ea typeface="+mn-ea"/>
                <a:cs typeface="+mn-cs"/>
              </a:rPr>
              <a:t>から正規生の皆さんに通知されます。</a:t>
            </a:r>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＜非正規生＞</a:t>
            </a:r>
            <a:r>
              <a:rPr kumimoji="1" lang="en-US" altLang="ja-JP"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担当部課から案内される</a:t>
            </a:r>
            <a:r>
              <a:rPr kumimoji="1" lang="en-US" altLang="ja-JP" sz="1200" kern="1200" dirty="0">
                <a:solidFill>
                  <a:schemeClr val="tx1"/>
                </a:solidFill>
                <a:effectLst/>
                <a:latin typeface="+mn-lt"/>
                <a:ea typeface="+mn-ea"/>
                <a:cs typeface="+mn-cs"/>
              </a:rPr>
              <a:t>RAINBOW ID</a:t>
            </a:r>
            <a:r>
              <a:rPr kumimoji="1" lang="ja-JP" altLang="ja-JP" sz="1200" kern="1200" dirty="0">
                <a:solidFill>
                  <a:schemeClr val="tx1"/>
                </a:solidFill>
                <a:effectLst/>
                <a:latin typeface="+mn-lt"/>
                <a:ea typeface="+mn-ea"/>
                <a:cs typeface="+mn-cs"/>
              </a:rPr>
              <a:t>をご確認ください。</a:t>
            </a:r>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kumimoji="1" lang="en-US" altLang="ja-JP" dirty="0"/>
          </a:p>
          <a:p>
            <a:r>
              <a:rPr lang="ja-JP" altLang="en-US" dirty="0"/>
              <a:t>・最後は留学生のためのメーリングリストです。在留資格、奨学金情報に限定して、重要なお知らせを国際センターより配信しており、学内メールにお知らせが届きます。</a:t>
            </a:r>
            <a:endParaRPr kumimoji="1" lang="ja-JP" altLang="en-US" dirty="0"/>
          </a:p>
        </p:txBody>
      </p:sp>
      <p:sp>
        <p:nvSpPr>
          <p:cNvPr id="4" name="スライド番号プレースホルダー 3"/>
          <p:cNvSpPr>
            <a:spLocks noGrp="1"/>
          </p:cNvSpPr>
          <p:nvPr>
            <p:ph type="sldNum" sz="quarter" idx="5"/>
          </p:nvPr>
        </p:nvSpPr>
        <p:spPr/>
        <p:txBody>
          <a:bodyPr/>
          <a:lstStyle/>
          <a:p>
            <a:fld id="{EE7FFE9F-34B0-47A3-B611-2D76F5DF2A68}" type="slidenum">
              <a:rPr kumimoji="1" lang="ja-JP" altLang="en-US" smtClean="0"/>
              <a:t>19</a:t>
            </a:fld>
            <a:endParaRPr kumimoji="1" lang="ja-JP" altLang="en-US"/>
          </a:p>
        </p:txBody>
      </p:sp>
      <p:sp>
        <p:nvSpPr>
          <p:cNvPr id="5" name="日付プレースホルダー 4">
            <a:extLst>
              <a:ext uri="{FF2B5EF4-FFF2-40B4-BE49-F238E27FC236}">
                <a16:creationId xmlns:a16="http://schemas.microsoft.com/office/drawing/2014/main" id="{283EEBA6-3415-44C0-A11A-A37200091658}"/>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589578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8F2BB592-3A7D-46F6-9B7E-C6474CD3C7AE}" type="slidenum">
              <a:rPr lang="en-US" altLang="ja-JP" smtClean="0"/>
              <a:pPr>
                <a:defRPr/>
              </a:pPr>
              <a:t>2</a:t>
            </a:fld>
            <a:endParaRPr lang="en-US" altLang="ja-JP"/>
          </a:p>
        </p:txBody>
      </p:sp>
    </p:spTree>
    <p:extLst>
      <p:ext uri="{BB962C8B-B14F-4D97-AF65-F5344CB8AC3E}">
        <p14:creationId xmlns:p14="http://schemas.microsoft.com/office/powerpoint/2010/main" val="3177082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・このサイトをお気に入りに（ブックマーク）しておきましょう。</a:t>
            </a:r>
            <a:endParaRPr kumimoji="1" lang="en-US" altLang="ja-JP" dirty="0"/>
          </a:p>
          <a:p>
            <a:r>
              <a:rPr kumimoji="1" lang="ja-JP" altLang="en-US" dirty="0"/>
              <a:t>・災害が起きた時のキャンパス内の避難所・安否の確認方法・授業の取り扱い等を確認しておきましょう。</a:t>
            </a:r>
          </a:p>
        </p:txBody>
      </p:sp>
      <p:sp>
        <p:nvSpPr>
          <p:cNvPr id="4" name="スライド番号プレースホルダー 3"/>
          <p:cNvSpPr>
            <a:spLocks noGrp="1"/>
          </p:cNvSpPr>
          <p:nvPr>
            <p:ph type="sldNum" sz="quarter" idx="5"/>
          </p:nvPr>
        </p:nvSpPr>
        <p:spPr/>
        <p:txBody>
          <a:bodyPr/>
          <a:lstStyle/>
          <a:p>
            <a:pPr>
              <a:defRPr/>
            </a:pPr>
            <a:fld id="{8F2BB592-3A7D-46F6-9B7E-C6474CD3C7AE}" type="slidenum">
              <a:rPr lang="en-US" altLang="ja-JP" smtClean="0"/>
              <a:pPr>
                <a:defRPr/>
              </a:pPr>
              <a:t>20</a:t>
            </a:fld>
            <a:endParaRPr lang="en-US" altLang="ja-JP"/>
          </a:p>
        </p:txBody>
      </p:sp>
    </p:spTree>
    <p:extLst>
      <p:ext uri="{BB962C8B-B14F-4D97-AF65-F5344CB8AC3E}">
        <p14:creationId xmlns:p14="http://schemas.microsoft.com/office/powerpoint/2010/main" val="3663774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・留学生として重要な情報を</a:t>
            </a:r>
            <a:r>
              <a:rPr lang="ja-JP" altLang="en-US" dirty="0"/>
              <a:t>得るための</a:t>
            </a:r>
            <a:r>
              <a:rPr lang="en-US" altLang="ja-JP" dirty="0"/>
              <a:t>Web</a:t>
            </a:r>
            <a:r>
              <a:rPr lang="ja-JP" altLang="en-US" dirty="0"/>
              <a:t>サイトを紹介します。</a:t>
            </a:r>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t>・これらのサイトは、</a:t>
            </a:r>
            <a:r>
              <a:rPr kumimoji="1" lang="ja-JP" altLang="en-US" dirty="0"/>
              <a:t>お気に入りに（ブックマーク）しておきましょう。</a:t>
            </a:r>
            <a:endParaRPr kumimoji="1" lang="en-US" altLang="ja-JP" dirty="0"/>
          </a:p>
          <a:p>
            <a:r>
              <a:rPr lang="ja-JP" altLang="en-US" dirty="0"/>
              <a:t>・学生生活を送る上で、わからない事が出来きたとき、まずは確認していただきたいサイトが</a:t>
            </a:r>
            <a:r>
              <a:rPr lang="en-US" altLang="ja-JP" dirty="0"/>
              <a:t>3</a:t>
            </a:r>
            <a:r>
              <a:rPr lang="ja-JP" altLang="en-US" dirty="0"/>
              <a:t>つあります。</a:t>
            </a:r>
            <a:endParaRPr lang="en-US" altLang="ja-JP" dirty="0"/>
          </a:p>
          <a:p>
            <a:endParaRPr lang="en-US" altLang="ja-JP" dirty="0"/>
          </a:p>
          <a:p>
            <a:r>
              <a:rPr lang="ja-JP" altLang="en-US" dirty="0"/>
              <a:t>・まずはオンラインサポートデスクです。ここでは留学生の皆さんからよく問合せを受ける質問などをまとめて、お答えしているサイトです。</a:t>
            </a:r>
            <a:endParaRPr lang="en-US" altLang="ja-JP" dirty="0"/>
          </a:p>
          <a:p>
            <a:r>
              <a:rPr lang="ja-JP" altLang="en-US" dirty="0"/>
              <a:t>後ほど詳しく説明します。</a:t>
            </a:r>
            <a:endParaRPr lang="en-US" altLang="ja-JP" dirty="0"/>
          </a:p>
          <a:p>
            <a:endParaRPr lang="en-US" altLang="ja-JP" dirty="0"/>
          </a:p>
          <a:p>
            <a:r>
              <a:rPr lang="ja-JP" altLang="en-US" dirty="0"/>
              <a:t>・次は、留学生のためのハンドブックです。留学生が大学生活を日本で送る上で知っておくべき、基本的情報が全て網羅されています。</a:t>
            </a:r>
            <a:endParaRPr lang="en-US" altLang="ja-JP" dirty="0"/>
          </a:p>
          <a:p>
            <a:r>
              <a:rPr lang="ja-JP" altLang="en-US" dirty="0"/>
              <a:t>こちらは、</a:t>
            </a:r>
            <a:r>
              <a:rPr lang="en-US" altLang="ja-JP" dirty="0"/>
              <a:t>FAQ</a:t>
            </a:r>
            <a:r>
              <a:rPr lang="ja-JP" altLang="en-US" dirty="0"/>
              <a:t>がその時々の重要な情報の一部であるとすると、ハンドブックは基本的な情報全てになります。</a:t>
            </a:r>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t>ハンドブックは、ホームページでダウンロードが可能ですが、紙（冊子）でもほしいという学生がいましたら、国際教育センターの窓口にきてください。</a:t>
            </a:r>
            <a:endParaRPr lang="en-US" altLang="ja-JP" dirty="0"/>
          </a:p>
          <a:p>
            <a:endParaRPr lang="en-US" altLang="ja-JP" dirty="0"/>
          </a:p>
          <a:p>
            <a:r>
              <a:rPr lang="ja-JP" altLang="en-US" dirty="0"/>
              <a:t>・最後に、オリエンテーションのサイト（スタートップサイト）です。</a:t>
            </a:r>
            <a:endParaRPr lang="en-US" altLang="ja-JP" dirty="0"/>
          </a:p>
          <a:p>
            <a:r>
              <a:rPr lang="ja-JP" altLang="en-US" dirty="0"/>
              <a:t>大切なことは、先ほどの</a:t>
            </a:r>
            <a:r>
              <a:rPr lang="en-US" altLang="ja-JP" dirty="0"/>
              <a:t>Online</a:t>
            </a:r>
            <a:r>
              <a:rPr lang="ja-JP" altLang="en-US" dirty="0"/>
              <a:t> </a:t>
            </a:r>
            <a:r>
              <a:rPr lang="en-US" altLang="ja-JP" dirty="0"/>
              <a:t>Support</a:t>
            </a:r>
            <a:r>
              <a:rPr lang="ja-JP" altLang="en-US" dirty="0"/>
              <a:t> </a:t>
            </a:r>
            <a:r>
              <a:rPr lang="en-US" altLang="ja-JP" dirty="0"/>
              <a:t>Desk</a:t>
            </a:r>
            <a:r>
              <a:rPr lang="ja-JP" altLang="en-US" dirty="0"/>
              <a:t>や外国人留学生ハンドブックに掲載されていますが、</a:t>
            </a:r>
            <a:endParaRPr lang="en-US" altLang="ja-JP" dirty="0"/>
          </a:p>
          <a:p>
            <a:r>
              <a:rPr lang="ja-JP" altLang="en-US" dirty="0"/>
              <a:t>その中でもとりわけ、新入生や新たに入国した皆さんに知っておいて欲しいことがピックアップされて掲載されています。</a:t>
            </a:r>
            <a:endParaRPr lang="en-US" altLang="ja-JP" dirty="0"/>
          </a:p>
          <a:p>
            <a:endParaRPr lang="en-US" altLang="ja-JP" dirty="0"/>
          </a:p>
          <a:p>
            <a:r>
              <a:rPr lang="ja-JP" altLang="en-US" dirty="0"/>
              <a:t>何かわからないことがあった時、オリエンテーションで聞いたことをもう一度詳しく確認したい時は、まずこれらのサイトを除いてみる習慣をつけてください。</a:t>
            </a:r>
            <a:endParaRPr lang="en-US" altLang="ja-JP" dirty="0"/>
          </a:p>
          <a:p>
            <a:r>
              <a:rPr lang="ja-JP" altLang="en-US" dirty="0"/>
              <a:t>それでもわからないことがある場合は、国際教育センターの窓口や</a:t>
            </a:r>
            <a:r>
              <a:rPr lang="en-US" altLang="ja-JP" dirty="0"/>
              <a:t>BBP</a:t>
            </a:r>
            <a:r>
              <a:rPr lang="ja-JP" altLang="en-US" dirty="0" err="1"/>
              <a:t>、</a:t>
            </a:r>
            <a:r>
              <a:rPr lang="ja-JP" altLang="en-US" dirty="0"/>
              <a:t>オンラインサポートデスクの問い合わせフォームから相談をしてみてください。</a:t>
            </a:r>
            <a:endParaRPr lang="en-US" altLang="ja-JP" dirty="0"/>
          </a:p>
          <a:p>
            <a:endParaRPr lang="en-US" altLang="ja-JP" dirty="0"/>
          </a:p>
        </p:txBody>
      </p:sp>
      <p:sp>
        <p:nvSpPr>
          <p:cNvPr id="4" name="スライド番号プレースホルダー 3"/>
          <p:cNvSpPr>
            <a:spLocks noGrp="1"/>
          </p:cNvSpPr>
          <p:nvPr>
            <p:ph type="sldNum" sz="quarter" idx="5"/>
          </p:nvPr>
        </p:nvSpPr>
        <p:spPr/>
        <p:txBody>
          <a:bodyPr/>
          <a:lstStyle/>
          <a:p>
            <a:fld id="{EE7FFE9F-34B0-47A3-B611-2D76F5DF2A68}" type="slidenum">
              <a:rPr kumimoji="1" lang="ja-JP" altLang="en-US" smtClean="0"/>
              <a:t>21</a:t>
            </a:fld>
            <a:endParaRPr kumimoji="1" lang="ja-JP" altLang="en-US"/>
          </a:p>
        </p:txBody>
      </p:sp>
      <p:sp>
        <p:nvSpPr>
          <p:cNvPr id="5" name="日付プレースホルダー 4">
            <a:extLst>
              <a:ext uri="{FF2B5EF4-FFF2-40B4-BE49-F238E27FC236}">
                <a16:creationId xmlns:a16="http://schemas.microsoft.com/office/drawing/2014/main" id="{64005667-BB69-41DA-89D6-80F6912DE7E5}"/>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434516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8F2BB592-3A7D-46F6-9B7E-C6474CD3C7AE}" type="slidenum">
              <a:rPr lang="en-US" altLang="ja-JP" smtClean="0"/>
              <a:pPr>
                <a:defRPr/>
              </a:pPr>
              <a:t>22</a:t>
            </a:fld>
            <a:endParaRPr lang="en-US" altLang="ja-JP"/>
          </a:p>
        </p:txBody>
      </p:sp>
    </p:spTree>
    <p:extLst>
      <p:ext uri="{BB962C8B-B14F-4D97-AF65-F5344CB8AC3E}">
        <p14:creationId xmlns:p14="http://schemas.microsoft.com/office/powerpoint/2010/main" val="28916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この資料は、後日オリエンテーションのサイトに掲載します。</a:t>
            </a:r>
            <a:endParaRPr kumimoji="1" lang="en-US" altLang="ja-JP" dirty="0"/>
          </a:p>
          <a:p>
            <a:r>
              <a:rPr kumimoji="1" lang="ja-JP" altLang="en-US" dirty="0"/>
              <a:t>メモを取る必要はありませんので、話に集中してください。</a:t>
            </a:r>
          </a:p>
        </p:txBody>
      </p:sp>
      <p:sp>
        <p:nvSpPr>
          <p:cNvPr id="4" name="スライド番号プレースホルダー 3"/>
          <p:cNvSpPr>
            <a:spLocks noGrp="1"/>
          </p:cNvSpPr>
          <p:nvPr>
            <p:ph type="sldNum" sz="quarter" idx="5"/>
          </p:nvPr>
        </p:nvSpPr>
        <p:spPr/>
        <p:txBody>
          <a:bodyPr/>
          <a:lstStyle/>
          <a:p>
            <a:pPr>
              <a:defRPr/>
            </a:pPr>
            <a:fld id="{8F2BB592-3A7D-46F6-9B7E-C6474CD3C7AE}" type="slidenum">
              <a:rPr lang="en-US" altLang="ja-JP" smtClean="0"/>
              <a:pPr>
                <a:defRPr/>
              </a:pPr>
              <a:t>3</a:t>
            </a:fld>
            <a:endParaRPr lang="en-US" altLang="ja-JP"/>
          </a:p>
        </p:txBody>
      </p:sp>
    </p:spTree>
    <p:extLst>
      <p:ext uri="{BB962C8B-B14F-4D97-AF65-F5344CB8AC3E}">
        <p14:creationId xmlns:p14="http://schemas.microsoft.com/office/powerpoint/2010/main" val="373632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＜対象＞全員</a:t>
            </a:r>
            <a:endParaRPr kumimoji="1" lang="en-US" altLang="ja-JP" dirty="0"/>
          </a:p>
          <a:p>
            <a:r>
              <a:rPr kumimoji="1" lang="ja-JP" altLang="en-US" dirty="0"/>
              <a:t>・国際教育センターでは留学生の①生活に関わること、②在留資格に関わること、③授業料減免や奨学金などの経済的な支援の</a:t>
            </a:r>
            <a:r>
              <a:rPr kumimoji="1" lang="en-US" altLang="ja-JP" dirty="0"/>
              <a:t>3</a:t>
            </a:r>
            <a:r>
              <a:rPr kumimoji="1" lang="ja-JP" altLang="en-US" dirty="0" err="1"/>
              <a:t>つを</a:t>
            </a:r>
            <a:r>
              <a:rPr kumimoji="1" lang="ja-JP" altLang="en-US" dirty="0"/>
              <a:t>主な柱としてサポートを行っています。</a:t>
            </a:r>
            <a:endParaRPr kumimoji="1" lang="en-US" altLang="ja-JP" dirty="0"/>
          </a:p>
          <a:p>
            <a:r>
              <a:rPr kumimoji="1" lang="ja-JP" altLang="en-US" dirty="0"/>
              <a:t>他にも</a:t>
            </a:r>
            <a:r>
              <a:rPr lang="ja-JP" altLang="en-US" sz="1200" dirty="0">
                <a:latin typeface="Meiryo UI" panose="020B0604030504040204" pitchFamily="50" charset="-128"/>
                <a:ea typeface="Meiryo UI" panose="020B0604030504040204" pitchFamily="50" charset="-128"/>
              </a:rPr>
              <a:t>国際交流イベント・国際寮・第</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国への留学に係わることなど、様々なことをサポートしています。</a:t>
            </a:r>
            <a:endParaRPr lang="en-US" altLang="ja-JP" sz="1200" dirty="0">
              <a:latin typeface="Meiryo UI" panose="020B0604030504040204" pitchFamily="50" charset="-128"/>
              <a:ea typeface="Meiryo UI" panose="020B0604030504040204" pitchFamily="50" charset="-128"/>
            </a:endParaRPr>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8F2BB592-3A7D-46F6-9B7E-C6474CD3C7AE}" type="slidenum">
              <a:rPr lang="en-US" altLang="ja-JP" smtClean="0"/>
              <a:pPr>
                <a:defRPr/>
              </a:pPr>
              <a:t>4</a:t>
            </a:fld>
            <a:endParaRPr lang="en-US" altLang="ja-JP"/>
          </a:p>
        </p:txBody>
      </p:sp>
    </p:spTree>
    <p:extLst>
      <p:ext uri="{BB962C8B-B14F-4D97-AF65-F5344CB8AC3E}">
        <p14:creationId xmlns:p14="http://schemas.microsoft.com/office/powerpoint/2010/main" val="1102033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Arial" panose="020B0604020202020204" pitchFamily="34" charset="0"/>
                <a:ea typeface="ＭＳ Ｐ明朝" panose="02020600040205080304" pitchFamily="18" charset="-128"/>
                <a:cs typeface="+mn-cs"/>
              </a:rPr>
              <a:t>＜対象＞全員</a:t>
            </a:r>
            <a:endParaRPr kumimoji="1" lang="en-US" altLang="ja-JP" sz="1200" kern="1200" dirty="0">
              <a:solidFill>
                <a:schemeClr val="tx1"/>
              </a:solidFill>
              <a:effectLst/>
              <a:latin typeface="Arial" panose="020B0604020202020204" pitchFamily="34" charset="0"/>
              <a:ea typeface="ＭＳ Ｐ明朝" panose="02020600040205080304" pitchFamily="18" charset="-128"/>
              <a:cs typeface="+mn-cs"/>
            </a:endParaRPr>
          </a:p>
          <a:p>
            <a:r>
              <a:rPr kumimoji="1" lang="ja-JP" altLang="en-US" sz="1200" kern="1200" dirty="0">
                <a:solidFill>
                  <a:schemeClr val="tx1"/>
                </a:solidFill>
                <a:effectLst/>
                <a:latin typeface="Arial" panose="020B0604020202020204" pitchFamily="34" charset="0"/>
                <a:ea typeface="ＭＳ Ｐ明朝" panose="02020600040205080304" pitchFamily="18" charset="-128"/>
                <a:cs typeface="+mn-cs"/>
              </a:rPr>
              <a:t>・とりわけ、生活・在留資格・経済（お金）この</a:t>
            </a:r>
            <a:r>
              <a:rPr kumimoji="1" lang="en-US" altLang="ja-JP" sz="1200" kern="1200" dirty="0">
                <a:solidFill>
                  <a:schemeClr val="tx1"/>
                </a:solidFill>
                <a:effectLst/>
                <a:latin typeface="Arial" panose="020B0604020202020204" pitchFamily="34" charset="0"/>
                <a:ea typeface="ＭＳ Ｐ明朝" panose="02020600040205080304" pitchFamily="18" charset="-128"/>
                <a:cs typeface="+mn-cs"/>
              </a:rPr>
              <a:t>3</a:t>
            </a:r>
            <a:r>
              <a:rPr kumimoji="1" lang="ja-JP" altLang="en-US" sz="1200" kern="1200" dirty="0">
                <a:solidFill>
                  <a:schemeClr val="tx1"/>
                </a:solidFill>
                <a:effectLst/>
                <a:latin typeface="Arial" panose="020B0604020202020204" pitchFamily="34" charset="0"/>
                <a:ea typeface="ＭＳ Ｐ明朝" panose="02020600040205080304" pitchFamily="18" charset="-128"/>
                <a:cs typeface="+mn-cs"/>
              </a:rPr>
              <a:t>点にかんする困りごとがある場合、みなさんが学修や研究に集中できなくなってしまう事が多いです。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・そのため、オリエンテーションでは、この</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点に係わるサポートや重要な手続に重点をおいてお話します。</a:t>
            </a:r>
            <a:endParaRPr kumimoji="1" lang="en-US" altLang="ja-JP" sz="1200" dirty="0">
              <a:latin typeface="Meiryo UI" panose="020B0604030504040204" pitchFamily="50" charset="-128"/>
              <a:ea typeface="Meiryo UI" panose="020B0604030504040204" pitchFamily="50" charset="-128"/>
            </a:endParaRPr>
          </a:p>
          <a:p>
            <a:r>
              <a:rPr kumimoji="1" lang="ja-JP" altLang="en-US" sz="1200" kern="1200" dirty="0">
                <a:solidFill>
                  <a:schemeClr val="tx1"/>
                </a:solidFill>
                <a:effectLst/>
                <a:latin typeface="Arial" panose="020B0604020202020204" pitchFamily="34" charset="0"/>
                <a:ea typeface="ＭＳ Ｐ明朝" panose="02020600040205080304" pitchFamily="18" charset="-128"/>
                <a:cs typeface="+mn-cs"/>
              </a:rPr>
              <a:t>・皆さんは留学生として気を着ける事・しなければならない事はなにか　どういうときに国際教育センターに相談したらよいか　どのように相談したらよいか　</a:t>
            </a:r>
            <a:endParaRPr kumimoji="1" lang="en-US" altLang="ja-JP" sz="1200" kern="1200" dirty="0">
              <a:solidFill>
                <a:schemeClr val="tx1"/>
              </a:solidFill>
              <a:effectLst/>
              <a:latin typeface="Arial" panose="020B0604020202020204" pitchFamily="34" charset="0"/>
              <a:ea typeface="ＭＳ Ｐ明朝" panose="02020600040205080304" pitchFamily="18" charset="-128"/>
              <a:cs typeface="+mn-cs"/>
            </a:endParaRPr>
          </a:p>
          <a:p>
            <a:r>
              <a:rPr kumimoji="1" lang="ja-JP" altLang="en-US" sz="1200" kern="1200" dirty="0">
                <a:solidFill>
                  <a:schemeClr val="tx1"/>
                </a:solidFill>
                <a:effectLst/>
                <a:latin typeface="Arial" panose="020B0604020202020204" pitchFamily="34" charset="0"/>
                <a:ea typeface="ＭＳ Ｐ明朝" panose="02020600040205080304" pitchFamily="18" charset="-128"/>
                <a:cs typeface="+mn-cs"/>
              </a:rPr>
              <a:t>　について覚えられるように良く聞いてください。</a:t>
            </a:r>
            <a:endParaRPr kumimoji="1" lang="ja-JP" altLang="en-US" dirty="0"/>
          </a:p>
          <a:p>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＜対象＞在留資格が「留学」の学生</a:t>
            </a:r>
            <a:endParaRPr kumimoji="1" lang="en-US" altLang="ja-JP" dirty="0"/>
          </a:p>
          <a:p>
            <a:r>
              <a:rPr kumimoji="1" lang="ja-JP" altLang="en-US" dirty="0"/>
              <a:t>・母国で大学に行く事と、母国以外で大学に行く事の大きな違い＝学修・研究するために資格（日本でいうと在留資格）が必要。</a:t>
            </a:r>
            <a:endParaRPr kumimoji="1" lang="en-US" altLang="ja-JP" dirty="0"/>
          </a:p>
          <a:p>
            <a:r>
              <a:rPr kumimoji="1" lang="ja-JP" altLang="en-US" sz="1200" kern="1200" dirty="0">
                <a:solidFill>
                  <a:schemeClr val="tx1"/>
                </a:solidFill>
                <a:effectLst/>
                <a:latin typeface="Arial" panose="020B0604020202020204" pitchFamily="34" charset="0"/>
                <a:ea typeface="ＭＳ Ｐ明朝" panose="02020600040205080304" pitchFamily="18" charset="-128"/>
                <a:cs typeface="+mn-cs"/>
              </a:rPr>
              <a:t>　つまり、留学生は在留資格が無いと、日本にいることは出来ません。逆に言うと、</a:t>
            </a:r>
            <a:r>
              <a:rPr kumimoji="1" lang="ja-JP" altLang="en-US" dirty="0"/>
              <a:t>学修・研究をしっかりしていないと在留資格を維持できません。</a:t>
            </a:r>
            <a:endParaRPr kumimoji="1" lang="en-US" altLang="ja-JP" dirty="0"/>
          </a:p>
          <a:p>
            <a:r>
              <a:rPr kumimoji="1" lang="ja-JP" altLang="en-US" dirty="0"/>
              <a:t>・生活の事、お金のことなどで困りごとがあり、トラブルが起きると在留資格の取り消しになることもあります。</a:t>
            </a:r>
            <a:endParaRPr kumimoji="1" lang="en-US" altLang="ja-JP" dirty="0"/>
          </a:p>
          <a:p>
            <a:r>
              <a:rPr kumimoji="1" lang="ja-JP" altLang="en-US" dirty="0"/>
              <a:t>・在留資格に係わる手続きをしなかったり、忘れていたりしても在留資格の取り消しになることもあります。</a:t>
            </a:r>
            <a:endParaRPr kumimoji="1" lang="en-US" altLang="ja-JP" dirty="0"/>
          </a:p>
          <a:p>
            <a:r>
              <a:rPr kumimoji="1" lang="ja-JP" altLang="en-US" dirty="0"/>
              <a:t>・また、勉強や研究の成果成績に悪い影響がでて、それが結果的に在留資格の更新が出来なくなったりすることもあります。</a:t>
            </a:r>
            <a:endParaRPr kumimoji="1" lang="en-US" altLang="ja-JP" dirty="0"/>
          </a:p>
          <a:p>
            <a:r>
              <a:rPr kumimoji="1" lang="ja-JP" altLang="en-US" sz="1200" kern="1200" dirty="0">
                <a:solidFill>
                  <a:schemeClr val="tx1"/>
                </a:solidFill>
                <a:effectLst/>
                <a:latin typeface="Arial" panose="020B0604020202020204" pitchFamily="34" charset="0"/>
                <a:ea typeface="ＭＳ Ｐ明朝" panose="02020600040205080304" pitchFamily="18" charset="-128"/>
                <a:cs typeface="+mn-cs"/>
              </a:rPr>
              <a:t>・</a:t>
            </a:r>
            <a:r>
              <a:rPr lang="ja-JP" altLang="en-US" dirty="0"/>
              <a:t>みなさんが充実した留学生活を送るためには、</a:t>
            </a:r>
            <a:r>
              <a:rPr kumimoji="1" lang="ja-JP" altLang="en-US" sz="1200" kern="1200" dirty="0">
                <a:solidFill>
                  <a:schemeClr val="tx1"/>
                </a:solidFill>
                <a:effectLst/>
                <a:latin typeface="Arial" panose="020B0604020202020204" pitchFamily="34" charset="0"/>
                <a:ea typeface="ＭＳ Ｐ明朝" panose="02020600040205080304" pitchFamily="18" charset="-128"/>
                <a:cs typeface="+mn-cs"/>
              </a:rPr>
              <a:t>在留資格「留学」を保つことが全ての基礎となりますので、注意して聞いてください。</a:t>
            </a:r>
            <a:endParaRPr kumimoji="1" lang="en-US" altLang="ja-JP" sz="1200" kern="1200" dirty="0">
              <a:solidFill>
                <a:schemeClr val="tx1"/>
              </a:solidFill>
              <a:effectLst/>
              <a:latin typeface="Arial" panose="020B0604020202020204" pitchFamily="34" charset="0"/>
              <a:ea typeface="ＭＳ Ｐ明朝" panose="02020600040205080304" pitchFamily="18" charset="-128"/>
              <a:cs typeface="+mn-cs"/>
            </a:endParaRPr>
          </a:p>
        </p:txBody>
      </p:sp>
      <p:sp>
        <p:nvSpPr>
          <p:cNvPr id="4" name="スライド番号プレースホルダー 3"/>
          <p:cNvSpPr>
            <a:spLocks noGrp="1"/>
          </p:cNvSpPr>
          <p:nvPr>
            <p:ph type="sldNum" sz="quarter" idx="5"/>
          </p:nvPr>
        </p:nvSpPr>
        <p:spPr/>
        <p:txBody>
          <a:bodyPr/>
          <a:lstStyle/>
          <a:p>
            <a:pPr>
              <a:defRPr/>
            </a:pPr>
            <a:fld id="{8F2BB592-3A7D-46F6-9B7E-C6474CD3C7AE}" type="slidenum">
              <a:rPr lang="en-US" altLang="ja-JP" smtClean="0"/>
              <a:pPr>
                <a:defRPr/>
              </a:pPr>
              <a:t>5</a:t>
            </a:fld>
            <a:endParaRPr lang="en-US" altLang="ja-JP"/>
          </a:p>
        </p:txBody>
      </p:sp>
    </p:spTree>
    <p:extLst>
      <p:ext uri="{BB962C8B-B14F-4D97-AF65-F5344CB8AC3E}">
        <p14:creationId xmlns:p14="http://schemas.microsoft.com/office/powerpoint/2010/main" val="3210569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＜対象＞新たに入国した学生（国内で引っ越しした場合は、住民登録の異動のみ）</a:t>
            </a:r>
            <a:endParaRPr kumimoji="1" lang="en-US" altLang="ja-JP" dirty="0"/>
          </a:p>
          <a:p>
            <a:r>
              <a:rPr kumimoji="1" lang="ja-JP" altLang="en-US" dirty="0"/>
              <a:t>・これらの手続きは、来日後または転入後</a:t>
            </a:r>
            <a:r>
              <a:rPr kumimoji="1" lang="en-US" altLang="ja-JP" dirty="0"/>
              <a:t>14</a:t>
            </a:r>
            <a:r>
              <a:rPr kumimoji="1" lang="ja-JP" altLang="en-US" dirty="0"/>
              <a:t>日以内に行いましょう。</a:t>
            </a:r>
            <a:endParaRPr kumimoji="1" lang="en-US" altLang="ja-JP" dirty="0"/>
          </a:p>
          <a:p>
            <a:r>
              <a:rPr kumimoji="1" lang="ja-JP" altLang="en-US" dirty="0"/>
              <a:t>・住民登録を行うと、在留カードの裏面に住所情報を記載してもらえます。</a:t>
            </a:r>
            <a:endParaRPr kumimoji="1" lang="en-US" altLang="ja-JP" dirty="0"/>
          </a:p>
          <a:p>
            <a:r>
              <a:rPr kumimoji="1" lang="ja-JP" altLang="en-US" dirty="0"/>
              <a:t>・後程、詳細については説明しますが、住所情報が入った在留カードの写しは</a:t>
            </a:r>
            <a:r>
              <a:rPr kumimoji="1" lang="en-US" altLang="ja-JP" dirty="0"/>
              <a:t>Web</a:t>
            </a:r>
            <a:r>
              <a:rPr kumimoji="1" lang="ja-JP" altLang="en-US" dirty="0"/>
              <a:t>で大学に提出が必要です。</a:t>
            </a:r>
            <a:endParaRPr kumimoji="1" lang="en-US" altLang="ja-JP" dirty="0"/>
          </a:p>
          <a:p>
            <a:r>
              <a:rPr kumimoji="1" lang="ja-JP" altLang="en-US" dirty="0"/>
              <a:t>・また、日本の銀行で口座開設をする際も住所が記載された在留カードが必要です。</a:t>
            </a:r>
            <a:endParaRPr kumimoji="1" lang="en-US" altLang="ja-JP" dirty="0"/>
          </a:p>
          <a:p>
            <a:r>
              <a:rPr kumimoji="1" lang="ja-JP" altLang="en-US" dirty="0"/>
              <a:t>・詳細はオリエンテーションのサイトで確認しましょう。</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8F2BB592-3A7D-46F6-9B7E-C6474CD3C7AE}" type="slidenum">
              <a:rPr lang="en-US" altLang="ja-JP" smtClean="0"/>
              <a:pPr>
                <a:defRPr/>
              </a:pPr>
              <a:t>6</a:t>
            </a:fld>
            <a:endParaRPr lang="en-US" altLang="ja-JP"/>
          </a:p>
        </p:txBody>
      </p:sp>
    </p:spTree>
    <p:extLst>
      <p:ext uri="{BB962C8B-B14F-4D97-AF65-F5344CB8AC3E}">
        <p14:creationId xmlns:p14="http://schemas.microsoft.com/office/powerpoint/2010/main" val="428166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＜対象：在留資格「留学」の学生＞</a:t>
            </a:r>
            <a:endParaRPr kumimoji="1" lang="en-US" altLang="ja-JP" dirty="0"/>
          </a:p>
          <a:p>
            <a:r>
              <a:rPr kumimoji="1" lang="ja-JP" altLang="en-US" dirty="0"/>
              <a:t>次は留学生の皆さんには、最も重要な項目「在留資格」に</a:t>
            </a:r>
            <a:r>
              <a:rPr kumimoji="1" lang="ja-JP" altLang="en-US" dirty="0">
                <a:solidFill>
                  <a:srgbClr val="FF0000"/>
                </a:solidFill>
              </a:rPr>
              <a:t>ついて説明します。</a:t>
            </a:r>
            <a:endParaRPr kumimoji="1" lang="en-US" altLang="ja-JP" dirty="0">
              <a:solidFill>
                <a:srgbClr val="FF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t>今、みなさんが持っている在留カードを出してみてください。まず、在留カードは常に携帯する必要があります。</a:t>
            </a:r>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t>・もし、警察などの提示に応じなかった場合、罰金の支払いなど、不利益なことになりますのでご注意ください。</a:t>
            </a:r>
            <a:endParaRPr lang="en-US" altLang="ja-JP" dirty="0"/>
          </a:p>
          <a:p>
            <a:r>
              <a:rPr kumimoji="1" lang="ja-JP" altLang="en-US" sz="1200" kern="1200" dirty="0">
                <a:solidFill>
                  <a:schemeClr val="tx1"/>
                </a:solidFill>
                <a:effectLst/>
                <a:latin typeface="Arial" panose="020B0604020202020204" pitchFamily="34" charset="0"/>
                <a:ea typeface="ＭＳ Ｐ明朝" panose="02020600040205080304" pitchFamily="18" charset="-128"/>
                <a:cs typeface="+mn-cs"/>
              </a:rPr>
              <a:t>・</a:t>
            </a:r>
            <a:r>
              <a:rPr kumimoji="1" lang="ja-JP" altLang="ja-JP" sz="1200" kern="1200" dirty="0">
                <a:solidFill>
                  <a:schemeClr val="tx1"/>
                </a:solidFill>
                <a:effectLst/>
                <a:latin typeface="Arial" panose="020B0604020202020204" pitchFamily="34" charset="0"/>
                <a:ea typeface="ＭＳ Ｐ明朝" panose="02020600040205080304" pitchFamily="18" charset="-128"/>
                <a:cs typeface="+mn-cs"/>
              </a:rPr>
              <a:t>皆さんには、立命館大学で勉強や研究をするための資格として、在留資格「留学」が出入国在留管理庁から与えられています。</a:t>
            </a:r>
            <a:endParaRPr kumimoji="1" lang="en-US" altLang="ja-JP" sz="1200" kern="1200" dirty="0">
              <a:solidFill>
                <a:schemeClr val="tx1"/>
              </a:solidFill>
              <a:effectLst/>
              <a:latin typeface="Arial" panose="020B0604020202020204" pitchFamily="34" charset="0"/>
              <a:ea typeface="ＭＳ Ｐ明朝" panose="02020600040205080304" pitchFamily="18" charset="-128"/>
              <a:cs typeface="+mn-cs"/>
            </a:endParaRPr>
          </a:p>
          <a:p>
            <a:r>
              <a:rPr kumimoji="1" lang="ja-JP" altLang="ja-JP" sz="1200" kern="1200" dirty="0">
                <a:solidFill>
                  <a:schemeClr val="tx1"/>
                </a:solidFill>
                <a:effectLst/>
                <a:latin typeface="Arial" panose="020B0604020202020204" pitchFamily="34" charset="0"/>
                <a:ea typeface="ＭＳ Ｐ明朝" panose="02020600040205080304" pitchFamily="18" charset="-128"/>
                <a:cs typeface="+mn-cs"/>
              </a:rPr>
              <a:t>もしも、大学で勉強や研究をしていなかったり、大学と連絡がつかない状況になった場合、不法滞在や所在不明と見なされ、在留資格「留学」を失う可能性があります。</a:t>
            </a:r>
            <a:endParaRPr kumimoji="1" lang="en-US" altLang="ja-JP" sz="1200" kern="1200" dirty="0">
              <a:solidFill>
                <a:schemeClr val="tx1"/>
              </a:solidFill>
              <a:effectLst/>
              <a:latin typeface="Arial" panose="020B0604020202020204" pitchFamily="34" charset="0"/>
              <a:ea typeface="ＭＳ Ｐ明朝" panose="02020600040205080304" pitchFamily="18" charset="-128"/>
              <a:cs typeface="+mn-cs"/>
            </a:endParaRPr>
          </a:p>
          <a:p>
            <a:r>
              <a:rPr kumimoji="1" lang="ja-JP" altLang="en-US" sz="1200" kern="1200" dirty="0">
                <a:solidFill>
                  <a:schemeClr val="tx1"/>
                </a:solidFill>
                <a:effectLst/>
                <a:latin typeface="Arial" panose="020B0604020202020204" pitchFamily="34" charset="0"/>
                <a:ea typeface="ＭＳ Ｐ明朝" panose="02020600040205080304" pitchFamily="18" charset="-128"/>
                <a:cs typeface="+mn-cs"/>
              </a:rPr>
              <a:t>・また、在留資格が「留学」だから受給できている奨学金や授業料減免などがあります。勝手に在留資格を変えるとこれらの支援を受けられなくなることがあります。</a:t>
            </a:r>
            <a:endParaRPr kumimoji="1" lang="en-US" altLang="ja-JP" sz="1200" kern="1200" dirty="0">
              <a:solidFill>
                <a:schemeClr val="tx1"/>
              </a:solidFill>
              <a:effectLst/>
              <a:latin typeface="Arial" panose="020B0604020202020204" pitchFamily="34" charset="0"/>
              <a:ea typeface="ＭＳ Ｐ明朝" panose="02020600040205080304" pitchFamily="18" charset="-128"/>
              <a:cs typeface="+mn-cs"/>
            </a:endParaRPr>
          </a:p>
        </p:txBody>
      </p:sp>
      <p:sp>
        <p:nvSpPr>
          <p:cNvPr id="4" name="スライド番号プレースホルダー 3"/>
          <p:cNvSpPr>
            <a:spLocks noGrp="1"/>
          </p:cNvSpPr>
          <p:nvPr>
            <p:ph type="sldNum" sz="quarter" idx="5"/>
          </p:nvPr>
        </p:nvSpPr>
        <p:spPr/>
        <p:txBody>
          <a:bodyPr/>
          <a:lstStyle/>
          <a:p>
            <a:pPr>
              <a:defRPr/>
            </a:pPr>
            <a:fld id="{8F2BB592-3A7D-46F6-9B7E-C6474CD3C7AE}" type="slidenum">
              <a:rPr lang="en-US" altLang="ja-JP" smtClean="0"/>
              <a:pPr>
                <a:defRPr/>
              </a:pPr>
              <a:t>7</a:t>
            </a:fld>
            <a:endParaRPr lang="en-US" altLang="ja-JP"/>
          </a:p>
        </p:txBody>
      </p:sp>
    </p:spTree>
    <p:extLst>
      <p:ext uri="{BB962C8B-B14F-4D97-AF65-F5344CB8AC3E}">
        <p14:creationId xmlns:p14="http://schemas.microsoft.com/office/powerpoint/2010/main" val="3258504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＜対象：在留資格「留学」の学生＞</a:t>
            </a:r>
            <a:endParaRPr kumimoji="1" lang="en-US" altLang="ja-JP" dirty="0"/>
          </a:p>
          <a:p>
            <a:r>
              <a:rPr kumimoji="1" lang="ja-JP" altLang="en-US" sz="1200" kern="1200" dirty="0">
                <a:solidFill>
                  <a:schemeClr val="tx1"/>
                </a:solidFill>
                <a:effectLst/>
                <a:latin typeface="Arial" panose="020B0604020202020204" pitchFamily="34" charset="0"/>
                <a:ea typeface="ＭＳ Ｐ明朝" panose="02020600040205080304" pitchFamily="18" charset="-128"/>
                <a:cs typeface="+mn-cs"/>
              </a:rPr>
              <a:t>次に、在留期間についてお話します。　</a:t>
            </a:r>
            <a:endParaRPr kumimoji="1" lang="en-US" altLang="ja-JP" sz="1200" kern="1200" dirty="0">
              <a:solidFill>
                <a:schemeClr val="tx1"/>
              </a:solidFill>
              <a:effectLst/>
              <a:latin typeface="Arial" panose="020B0604020202020204" pitchFamily="34" charset="0"/>
              <a:ea typeface="ＭＳ Ｐ明朝" panose="02020600040205080304" pitchFamily="18"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t>在留カードの有効期限を確認してみてください。人によって有効期限が異なりますので、自分自身で責任をもって、在留カードの更新を行うようにしてください。</a:t>
            </a:r>
            <a:endParaRPr lang="en-US" altLang="ja-JP" dirty="0"/>
          </a:p>
          <a:p>
            <a:r>
              <a:rPr kumimoji="1" lang="ja-JP" altLang="en-US" sz="1200" kern="1200" dirty="0">
                <a:solidFill>
                  <a:schemeClr val="tx1"/>
                </a:solidFill>
                <a:effectLst/>
                <a:latin typeface="Arial" panose="020B0604020202020204" pitchFamily="34" charset="0"/>
                <a:ea typeface="ＭＳ Ｐ明朝" panose="02020600040205080304" pitchFamily="18" charset="-128"/>
                <a:cs typeface="+mn-cs"/>
              </a:rPr>
              <a:t>在留期間</a:t>
            </a:r>
            <a:r>
              <a:rPr kumimoji="1" lang="ja-JP" altLang="ja-JP" sz="1200" kern="1200" dirty="0">
                <a:solidFill>
                  <a:schemeClr val="tx1"/>
                </a:solidFill>
                <a:effectLst/>
                <a:latin typeface="Arial" panose="020B0604020202020204" pitchFamily="34" charset="0"/>
                <a:ea typeface="ＭＳ Ｐ明朝" panose="02020600040205080304" pitchFamily="18" charset="-128"/>
                <a:cs typeface="+mn-cs"/>
              </a:rPr>
              <a:t>の更新手続きを忘れた場合</a:t>
            </a:r>
            <a:r>
              <a:rPr kumimoji="1" lang="ja-JP" altLang="en-US" sz="1200" kern="1200" dirty="0">
                <a:solidFill>
                  <a:schemeClr val="tx1"/>
                </a:solidFill>
                <a:effectLst/>
                <a:latin typeface="Arial" panose="020B0604020202020204" pitchFamily="34" charset="0"/>
                <a:ea typeface="ＭＳ Ｐ明朝" panose="02020600040205080304" pitchFamily="18" charset="-128"/>
                <a:cs typeface="+mn-cs"/>
              </a:rPr>
              <a:t>は</a:t>
            </a:r>
            <a:r>
              <a:rPr kumimoji="1" lang="ja-JP" altLang="ja-JP" sz="1200" kern="1200" dirty="0">
                <a:solidFill>
                  <a:schemeClr val="tx1"/>
                </a:solidFill>
                <a:effectLst/>
                <a:latin typeface="Arial" panose="020B0604020202020204" pitchFamily="34" charset="0"/>
                <a:ea typeface="ＭＳ Ｐ明朝" panose="02020600040205080304" pitchFamily="18" charset="-128"/>
                <a:cs typeface="+mn-cs"/>
              </a:rPr>
              <a:t>不法滞在となってしまいます</a:t>
            </a:r>
            <a:r>
              <a:rPr kumimoji="1" lang="ja-JP" altLang="en-US" sz="1200" kern="1200" dirty="0">
                <a:solidFill>
                  <a:schemeClr val="tx1"/>
                </a:solidFill>
                <a:effectLst/>
                <a:latin typeface="Arial" panose="020B0604020202020204" pitchFamily="34" charset="0"/>
                <a:ea typeface="ＭＳ Ｐ明朝" panose="02020600040205080304" pitchFamily="18" charset="-128"/>
                <a:cs typeface="+mn-cs"/>
              </a:rPr>
              <a:t>。</a:t>
            </a:r>
            <a:endParaRPr kumimoji="1" lang="en-US" altLang="ja-JP" sz="1200" kern="1200" dirty="0">
              <a:solidFill>
                <a:schemeClr val="tx1"/>
              </a:solidFill>
              <a:effectLst/>
              <a:latin typeface="Arial" panose="020B0604020202020204" pitchFamily="34" charset="0"/>
              <a:ea typeface="ＭＳ Ｐ明朝" panose="02020600040205080304" pitchFamily="18"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8F2BB592-3A7D-46F6-9B7E-C6474CD3C7AE}" type="slidenum">
              <a:rPr lang="en-US" altLang="ja-JP" smtClean="0"/>
              <a:pPr>
                <a:defRPr/>
              </a:pPr>
              <a:t>8</a:t>
            </a:fld>
            <a:endParaRPr lang="en-US" altLang="ja-JP"/>
          </a:p>
        </p:txBody>
      </p:sp>
    </p:spTree>
    <p:extLst>
      <p:ext uri="{BB962C8B-B14F-4D97-AF65-F5344CB8AC3E}">
        <p14:creationId xmlns:p14="http://schemas.microsoft.com/office/powerpoint/2010/main" val="663262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＜対象：在留資格「留学」の学生＞</a:t>
            </a:r>
            <a:endParaRPr kumimoji="1" lang="en-US" altLang="ja-JP" dirty="0"/>
          </a:p>
          <a:p>
            <a:r>
              <a:rPr lang="ja-JP" altLang="en-US" dirty="0"/>
              <a:t>次に資格外活動許可についてお話します。　資格外活動とは、「留学」、つまり勉強や研究以外の活動＝主にアルバイトやインターンシップ等の事です。</a:t>
            </a:r>
            <a:endParaRPr lang="en-US" altLang="ja-JP" dirty="0"/>
          </a:p>
          <a:p>
            <a:r>
              <a:rPr lang="ja-JP" altLang="en-US" dirty="0"/>
              <a:t>資格外活動をするためには、事前に出入国在留管理局に申請をして許可を得なくてはいけません。</a:t>
            </a:r>
            <a:endParaRPr lang="en-US" altLang="ja-JP" dirty="0"/>
          </a:p>
          <a:p>
            <a:r>
              <a:rPr lang="ja-JP" altLang="en-US" dirty="0"/>
              <a:t>在留カード裏面に許可証印（シール）をもらう必要があります。</a:t>
            </a:r>
            <a:endParaRPr lang="en-US" altLang="ja-JP" dirty="0"/>
          </a:p>
          <a:p>
            <a:r>
              <a:rPr lang="ja-JP" altLang="en-US" dirty="0"/>
              <a:t>許可を得ずにアルバイトすることは、法律違反に該当します。アルバイトは</a:t>
            </a:r>
            <a:r>
              <a:rPr lang="en-US" altLang="ja-JP" dirty="0"/>
              <a:t>1</a:t>
            </a:r>
            <a:r>
              <a:rPr lang="ja-JP" altLang="en-US" dirty="0"/>
              <a:t>週</a:t>
            </a:r>
            <a:r>
              <a:rPr lang="en-US" altLang="ja-JP" dirty="0"/>
              <a:t>28</a:t>
            </a:r>
            <a:r>
              <a:rPr lang="ja-JP" altLang="en-US" dirty="0"/>
              <a:t>時間以内で、風俗営業等の従事業務は禁止されています。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風俗営業とは、おおまかには、深夜に酒を提供する場、室内が暗い、室内で大音響がする場などを指します。これらの場所で、アルバイトをすることは認められず、皿洗いや掃除などの仕事であっても禁止されています。</a:t>
            </a:r>
            <a:endParaRPr lang="en-US" altLang="ja-JP" dirty="0"/>
          </a:p>
          <a:p>
            <a:r>
              <a:rPr kumimoji="1" lang="ja-JP" altLang="en-US" dirty="0"/>
              <a:t>違法な仕事に従事したり、決められた時間以上に働いた場合、在留資格の取り消しに繋がる場合もあります。</a:t>
            </a:r>
          </a:p>
        </p:txBody>
      </p:sp>
      <p:sp>
        <p:nvSpPr>
          <p:cNvPr id="4" name="スライド番号プレースホルダー 3"/>
          <p:cNvSpPr>
            <a:spLocks noGrp="1"/>
          </p:cNvSpPr>
          <p:nvPr>
            <p:ph type="sldNum" sz="quarter" idx="5"/>
          </p:nvPr>
        </p:nvSpPr>
        <p:spPr/>
        <p:txBody>
          <a:bodyPr/>
          <a:lstStyle/>
          <a:p>
            <a:pPr>
              <a:defRPr/>
            </a:pPr>
            <a:fld id="{8F2BB592-3A7D-46F6-9B7E-C6474CD3C7AE}" type="slidenum">
              <a:rPr lang="en-US" altLang="ja-JP" smtClean="0"/>
              <a:pPr>
                <a:defRPr/>
              </a:pPr>
              <a:t>9</a:t>
            </a:fld>
            <a:endParaRPr lang="en-US" altLang="ja-JP"/>
          </a:p>
        </p:txBody>
      </p:sp>
    </p:spTree>
    <p:extLst>
      <p:ext uri="{BB962C8B-B14F-4D97-AF65-F5344CB8AC3E}">
        <p14:creationId xmlns:p14="http://schemas.microsoft.com/office/powerpoint/2010/main" val="23241063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0D5F6F60-1776-4A24-9304-CF448DE55A63}" type="slidenum">
              <a:rPr lang="en-US" altLang="ja-JP" smtClean="0"/>
              <a:pPr>
                <a:defRPr/>
              </a:pPr>
              <a:t>‹#›</a:t>
            </a:fld>
            <a:endParaRPr lang="en-US" altLang="ja-JP"/>
          </a:p>
        </p:txBody>
      </p:sp>
      <p:pic>
        <p:nvPicPr>
          <p:cNvPr id="7" name="Picture 18" descr="Ritsumeikan">
            <a:extLst>
              <a:ext uri="{FF2B5EF4-FFF2-40B4-BE49-F238E27FC236}">
                <a16:creationId xmlns:a16="http://schemas.microsoft.com/office/drawing/2014/main" id="{37782761-0FCE-4E7B-A4B7-F2C2A00B52E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35351" y="6254752"/>
            <a:ext cx="17843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4722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9/20/2023</a:t>
            </a:fld>
            <a:endParaRPr lang="en-US" dirty="0"/>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5EA01FB9-AAD0-48F8-A413-87F39E331981}" type="slidenum">
              <a:rPr lang="en-US" altLang="ja-JP" smtClean="0"/>
              <a:pPr>
                <a:defRPr/>
              </a:pPr>
              <a:t>‹#›</a:t>
            </a:fld>
            <a:endParaRPr lang="en-US" altLang="ja-JP"/>
          </a:p>
        </p:txBody>
      </p:sp>
    </p:spTree>
    <p:extLst>
      <p:ext uri="{BB962C8B-B14F-4D97-AF65-F5344CB8AC3E}">
        <p14:creationId xmlns:p14="http://schemas.microsoft.com/office/powerpoint/2010/main" val="362875451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9/20/2023</a:t>
            </a:fld>
            <a:endParaRPr lang="en-US" dirty="0"/>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79454348-6C9D-4DA4-86A8-775D3FCD946B}" type="slidenum">
              <a:rPr lang="en-US" altLang="ja-JP" smtClean="0"/>
              <a:pPr>
                <a:defRPr/>
              </a:pPr>
              <a:t>‹#›</a:t>
            </a:fld>
            <a:endParaRPr lang="en-US" altLang="ja-JP"/>
          </a:p>
        </p:txBody>
      </p:sp>
    </p:spTree>
    <p:extLst>
      <p:ext uri="{BB962C8B-B14F-4D97-AF65-F5344CB8AC3E}">
        <p14:creationId xmlns:p14="http://schemas.microsoft.com/office/powerpoint/2010/main" val="2317175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Over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9400"/>
            <a:ext cx="8229600" cy="11684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8229600" cy="21717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57200" y="3924300"/>
            <a:ext cx="8229600" cy="21717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6"/>
          <p:cNvSpPr>
            <a:spLocks noGrp="1" noChangeArrowheads="1"/>
          </p:cNvSpPr>
          <p:nvPr>
            <p:ph type="ftr" sz="quarter" idx="10"/>
          </p:nvPr>
        </p:nvSpPr>
        <p:spPr>
          <a:ln/>
        </p:spPr>
        <p:txBody>
          <a:bodyPr/>
          <a:lstStyle>
            <a:lvl1pPr>
              <a:defRPr/>
            </a:lvl1pPr>
          </a:lstStyle>
          <a:p>
            <a:pPr>
              <a:defRPr/>
            </a:pPr>
            <a:endParaRPr lang="en-US" altLang="ja-JP"/>
          </a:p>
        </p:txBody>
      </p:sp>
      <p:sp>
        <p:nvSpPr>
          <p:cNvPr id="6" name="Rectangle 17"/>
          <p:cNvSpPr>
            <a:spLocks noGrp="1" noChangeArrowheads="1"/>
          </p:cNvSpPr>
          <p:nvPr>
            <p:ph type="sldNum" sz="quarter" idx="11"/>
          </p:nvPr>
        </p:nvSpPr>
        <p:spPr>
          <a:ln/>
        </p:spPr>
        <p:txBody>
          <a:bodyPr/>
          <a:lstStyle>
            <a:lvl1pPr>
              <a:defRPr/>
            </a:lvl1pPr>
          </a:lstStyle>
          <a:p>
            <a:pPr>
              <a:defRPr/>
            </a:pPr>
            <a:fld id="{5F0046FE-2888-4837-933E-961217E9E12A}" type="slidenum">
              <a:rPr lang="en-US" altLang="ja-JP"/>
              <a:pPr>
                <a:defRPr/>
              </a:pPr>
              <a:t>‹#›</a:t>
            </a:fld>
            <a:endParaRPr lang="en-US" altLang="ja-JP"/>
          </a:p>
        </p:txBody>
      </p:sp>
    </p:spTree>
    <p:extLst>
      <p:ext uri="{BB962C8B-B14F-4D97-AF65-F5344CB8AC3E}">
        <p14:creationId xmlns:p14="http://schemas.microsoft.com/office/powerpoint/2010/main" val="1365204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9/20/2023</a:t>
            </a:fld>
            <a:endParaRPr lang="en-US" dirty="0"/>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65570990-FDCB-484E-AAAF-5A78425863A6}" type="slidenum">
              <a:rPr lang="en-US" altLang="ja-JP" smtClean="0"/>
              <a:pPr>
                <a:defRPr/>
              </a:pPr>
              <a:t>‹#›</a:t>
            </a:fld>
            <a:endParaRPr lang="en-US" altLang="ja-JP"/>
          </a:p>
        </p:txBody>
      </p:sp>
    </p:spTree>
    <p:extLst>
      <p:ext uri="{BB962C8B-B14F-4D97-AF65-F5344CB8AC3E}">
        <p14:creationId xmlns:p14="http://schemas.microsoft.com/office/powerpoint/2010/main" val="2041894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dirty="0"/>
              <a:t>9/20/2023</a:t>
            </a:fld>
            <a:endParaRPr lang="en-US" dirty="0"/>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6530F613-6080-4B4F-AEFB-165F21057FB6}" type="slidenum">
              <a:rPr lang="en-US" altLang="ja-JP" smtClean="0"/>
              <a:pPr>
                <a:defRPr/>
              </a:pPr>
              <a:t>‹#›</a:t>
            </a:fld>
            <a:endParaRPr lang="en-US" altLang="ja-JP"/>
          </a:p>
        </p:txBody>
      </p:sp>
    </p:spTree>
    <p:extLst>
      <p:ext uri="{BB962C8B-B14F-4D97-AF65-F5344CB8AC3E}">
        <p14:creationId xmlns:p14="http://schemas.microsoft.com/office/powerpoint/2010/main" val="40162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9/20/2023</a:t>
            </a:fld>
            <a:endParaRPr lang="en-US" dirty="0"/>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F6A90C67-7243-47A2-870B-D2A07437F651}" type="slidenum">
              <a:rPr lang="en-US" altLang="ja-JP" smtClean="0"/>
              <a:pPr>
                <a:defRPr/>
              </a:pPr>
              <a:t>‹#›</a:t>
            </a:fld>
            <a:endParaRPr lang="en-US" altLang="ja-JP"/>
          </a:p>
        </p:txBody>
      </p:sp>
    </p:spTree>
    <p:extLst>
      <p:ext uri="{BB962C8B-B14F-4D97-AF65-F5344CB8AC3E}">
        <p14:creationId xmlns:p14="http://schemas.microsoft.com/office/powerpoint/2010/main" val="428470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1"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9/20/2023</a:t>
            </a:fld>
            <a:endParaRPr lang="en-US" dirty="0"/>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0F7F4144-21E3-43BE-BEFB-406CD99645B0}" type="slidenum">
              <a:rPr lang="en-US" altLang="ja-JP" smtClean="0"/>
              <a:pPr>
                <a:defRPr/>
              </a:pPr>
              <a:t>‹#›</a:t>
            </a:fld>
            <a:endParaRPr lang="en-US" altLang="ja-JP"/>
          </a:p>
        </p:txBody>
      </p:sp>
    </p:spTree>
    <p:extLst>
      <p:ext uri="{BB962C8B-B14F-4D97-AF65-F5344CB8AC3E}">
        <p14:creationId xmlns:p14="http://schemas.microsoft.com/office/powerpoint/2010/main" val="2081286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9/20/2023</a:t>
            </a:fld>
            <a:endParaRPr lang="en-US" dirty="0"/>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64B058B8-A293-4412-A822-C6E442D23F52}" type="slidenum">
              <a:rPr lang="en-US" altLang="ja-JP" smtClean="0"/>
              <a:pPr>
                <a:defRPr/>
              </a:pPr>
              <a:t>‹#›</a:t>
            </a:fld>
            <a:endParaRPr lang="en-US" altLang="ja-JP"/>
          </a:p>
        </p:txBody>
      </p:sp>
    </p:spTree>
    <p:extLst>
      <p:ext uri="{BB962C8B-B14F-4D97-AF65-F5344CB8AC3E}">
        <p14:creationId xmlns:p14="http://schemas.microsoft.com/office/powerpoint/2010/main" val="4178435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9/20/2023</a:t>
            </a:fld>
            <a:endParaRPr lang="en-US" dirty="0"/>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p:txBody>
          <a:bodyPr/>
          <a:lstStyle/>
          <a:p>
            <a:pPr>
              <a:defRPr/>
            </a:pPr>
            <a:fld id="{AD3BFC7D-1792-44A3-B590-AAE8587B1FE8}" type="slidenum">
              <a:rPr lang="en-US" altLang="ja-JP" smtClean="0"/>
              <a:pPr>
                <a:defRPr/>
              </a:pPr>
              <a:t>‹#›</a:t>
            </a:fld>
            <a:endParaRPr lang="en-US" altLang="ja-JP"/>
          </a:p>
        </p:txBody>
      </p:sp>
    </p:spTree>
    <p:extLst>
      <p:ext uri="{BB962C8B-B14F-4D97-AF65-F5344CB8AC3E}">
        <p14:creationId xmlns:p14="http://schemas.microsoft.com/office/powerpoint/2010/main" val="338703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9/20/2023</a:t>
            </a:fld>
            <a:endParaRPr lang="en-US" dirty="0"/>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5EA01FB9-AAD0-48F8-A413-87F39E331981}" type="slidenum">
              <a:rPr lang="en-US" altLang="ja-JP" smtClean="0"/>
              <a:pPr>
                <a:defRPr/>
              </a:pPr>
              <a:t>‹#›</a:t>
            </a:fld>
            <a:endParaRPr lang="en-US" altLang="ja-JP"/>
          </a:p>
        </p:txBody>
      </p:sp>
    </p:spTree>
    <p:extLst>
      <p:ext uri="{BB962C8B-B14F-4D97-AF65-F5344CB8AC3E}">
        <p14:creationId xmlns:p14="http://schemas.microsoft.com/office/powerpoint/2010/main" val="76705526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9/20/2023</a:t>
            </a:fld>
            <a:endParaRPr lang="en-US" dirty="0"/>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8963AC0F-ABB7-45D0-BB73-442143A12C68}" type="slidenum">
              <a:rPr lang="en-US" altLang="ja-JP" smtClean="0"/>
              <a:pPr>
                <a:defRPr/>
              </a:pPr>
              <a:t>‹#›</a:t>
            </a:fld>
            <a:endParaRPr lang="en-US" altLang="ja-JP"/>
          </a:p>
        </p:txBody>
      </p:sp>
    </p:spTree>
    <p:extLst>
      <p:ext uri="{BB962C8B-B14F-4D97-AF65-F5344CB8AC3E}">
        <p14:creationId xmlns:p14="http://schemas.microsoft.com/office/powerpoint/2010/main" val="4053560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9/20/2023</a:t>
            </a:fld>
            <a:endParaRPr lang="en-US"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EA01FB9-AAD0-48F8-A413-87F39E331981}" type="slidenum">
              <a:rPr lang="en-US" altLang="ja-JP" smtClean="0"/>
              <a:pPr>
                <a:defRPr/>
              </a:pPr>
              <a:t>‹#›</a:t>
            </a:fld>
            <a:endParaRPr lang="en-US" altLang="ja-JP"/>
          </a:p>
        </p:txBody>
      </p:sp>
      <p:pic>
        <p:nvPicPr>
          <p:cNvPr id="7" name="Picture 18" descr="Ritsumeikan">
            <a:extLst>
              <a:ext uri="{FF2B5EF4-FFF2-40B4-BE49-F238E27FC236}">
                <a16:creationId xmlns:a16="http://schemas.microsoft.com/office/drawing/2014/main" id="{2D51F1C6-465D-42BB-A449-B8113B334F7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203575" y="6308725"/>
            <a:ext cx="14239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0258785"/>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hyperlink" Target="https://global.support.ritsumei.ac.jp/hc/ja/articles/360057680094" TargetMode="External"/><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global.support.ritsumei.ac.jp/hc/ja/requests/new?ticket_form_id=360006867793" TargetMode="External"/><Relationship Id="rId5" Type="http://schemas.openxmlformats.org/officeDocument/2006/relationships/hyperlink" Target="https://global.support.ritsumei.ac.jp/hc/ja/articles/19859705093139-2023%E5%B9%B4%E5%BA%A69%E6%9C%88-%E6%96%B0%E5%85%A5%E7%95%99%E5%AD%A6%E7%94%9F%E3%81%AE%E7%9A%86%E3%81%95%E3%82%93%E3%81%B8"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global.support.ritsumei.ac.jp/hc/ja/articles/19859705093139-2023%E5%B9%B4%E5%BA%A69%E6%9C%88-%E6%96%B0%E5%85%A5%E7%95%99%E5%AD%A6%E7%94%9F%E3%81%AE%E7%9A%86%E3%81%95%E3%82%93%E3%81%B8"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forms.office.com/Pages/ResponsePage.aspx?id=jUNJpAY2C0mET8ThXlNfyjAJxxYEO0hJvJKlb5fDE3ZURTFRVTE0U1U5WlUxN0MxNklFWllUQkRaQy4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hyperlink" Target="https://www.ritsumei.ac.jp/infostudents/office/" TargetMode="External"/><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hyperlink" Target="https://www.ritsumei.ac.jp/file.jsp?id=509182" TargetMode="External"/><Relationship Id="rId5" Type="http://schemas.openxmlformats.org/officeDocument/2006/relationships/hyperlink" Target="https://global.support.ritsumei.ac.jp/hc/ja" TargetMode="External"/><Relationship Id="rId10" Type="http://schemas.openxmlformats.org/officeDocument/2006/relationships/image" Target="../media/image15.svg"/><Relationship Id="rId4" Type="http://schemas.openxmlformats.org/officeDocument/2006/relationships/image" Target="../media/image4.png"/><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1.png"/><Relationship Id="rId4" Type="http://schemas.openxmlformats.org/officeDocument/2006/relationships/hyperlink" Target="https://www.ritsumei.ac.jp/bbp/"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ritsumei.ac.jp/c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ritsumei.ac.jp/applican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ritsumei.ac.jp/disaster/" TargetMode="External"/><Relationship Id="rId5" Type="http://schemas.openxmlformats.org/officeDocument/2006/relationships/image" Target="../media/image4.pn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global.support.ritsumei.ac.jp/hc/ja" TargetMode="External"/><Relationship Id="rId7"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ritsumei.ac.jp/startup/" TargetMode="External"/><Relationship Id="rId5" Type="http://schemas.openxmlformats.org/officeDocument/2006/relationships/hyperlink" Target="https://global.support.ritsumei.ac.jp/hc/ja/articles/360057679534-%E6%97%A5%E6%9C%AC%E3%81%A7%E3%81%AE%E7%94%9F%E6%B4%BB%E3%81%AB%E5%BF%85%E8%A6%81%E3%81%AA%E6%83%85%E5%A0%B1%E3%81%AF-%E3%81%A9%E3%81%93%E3%81%A7%E9%9B%86%E3%82%81%E3%82%8B%E3%81%93%E3%81%A8%E3%81%8C%E3%81%A7%E3%81%8D%E3%81%BE%E3%81%99%E3%81%8B-" TargetMode="External"/><Relationship Id="rId10" Type="http://schemas.openxmlformats.org/officeDocument/2006/relationships/image" Target="../media/image27.png"/><Relationship Id="rId4" Type="http://schemas.openxmlformats.org/officeDocument/2006/relationships/hyperlink" Target="https://global.support.ritsumei.ac.jp/" TargetMode="External"/><Relationship Id="rId9"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global.support.ritsumei.ac.jp/hc/ja/articles/19859705093139-2023%E5%B9%B4%E5%BA%A69%E6%9C%88-%E6%96%B0%E5%85%A5%E7%95%99%E5%AD%A6%E7%94%9F%E3%81%AE%E7%9A%86%E3%81%95%E3%82%93%E3%81%B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hyperlink" Target="https://global.support.ritsumei.ac.jp/hc/ja/articles/360057679614"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EF8EBE92-AE03-44A6-9473-A5B6D3EA0961}"/>
              </a:ext>
            </a:extLst>
          </p:cNvPr>
          <p:cNvSpPr txBox="1">
            <a:spLocks noChangeArrowheads="1"/>
          </p:cNvSpPr>
          <p:nvPr/>
        </p:nvSpPr>
        <p:spPr>
          <a:xfrm>
            <a:off x="244645" y="2006833"/>
            <a:ext cx="8682534" cy="144016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defRPr/>
            </a:pPr>
            <a:r>
              <a:rPr lang="en-US" altLang="ja-JP" sz="4600" b="1" dirty="0">
                <a:solidFill>
                  <a:schemeClr val="accent5"/>
                </a:solidFill>
                <a:effectLst>
                  <a:outerShdw blurRad="38100" dist="38100" dir="2700000" algn="tl">
                    <a:srgbClr val="C0C0C0"/>
                  </a:outerShdw>
                </a:effectLst>
                <a:latin typeface="BIZ UDゴシック" panose="020B0400000000000000" pitchFamily="49" charset="-128"/>
                <a:ea typeface="BIZ UDゴシック" panose="020B0400000000000000" pitchFamily="49" charset="-128"/>
              </a:rPr>
              <a:t>2023</a:t>
            </a:r>
            <a:r>
              <a:rPr lang="ja-JP" altLang="en-US" sz="4600" b="1" dirty="0">
                <a:solidFill>
                  <a:schemeClr val="accent5"/>
                </a:solidFill>
                <a:effectLst>
                  <a:outerShdw blurRad="38100" dist="38100" dir="2700000" algn="tl">
                    <a:srgbClr val="C0C0C0"/>
                  </a:outerShdw>
                </a:effectLst>
                <a:latin typeface="BIZ UDゴシック" panose="020B0400000000000000" pitchFamily="49" charset="-128"/>
                <a:ea typeface="BIZ UDゴシック" panose="020B0400000000000000" pitchFamily="49" charset="-128"/>
              </a:rPr>
              <a:t>年度秋入学</a:t>
            </a:r>
            <a:endParaRPr lang="en-US" altLang="ja-JP" sz="4600" b="1" dirty="0">
              <a:solidFill>
                <a:schemeClr val="accent5"/>
              </a:solidFill>
              <a:effectLst>
                <a:outerShdw blurRad="38100" dist="38100" dir="2700000" algn="tl">
                  <a:srgbClr val="C0C0C0"/>
                </a:outerShdw>
              </a:effectLst>
              <a:latin typeface="BIZ UDゴシック" panose="020B0400000000000000" pitchFamily="49" charset="-128"/>
              <a:ea typeface="BIZ UDゴシック" panose="020B0400000000000000" pitchFamily="49" charset="-128"/>
            </a:endParaRPr>
          </a:p>
          <a:p>
            <a:pPr>
              <a:defRPr/>
            </a:pPr>
            <a:r>
              <a:rPr lang="ja-JP" altLang="en-US" sz="4600" b="1" dirty="0">
                <a:solidFill>
                  <a:schemeClr val="accent5"/>
                </a:solidFill>
                <a:effectLst>
                  <a:outerShdw blurRad="38100" dist="38100" dir="2700000" algn="tl">
                    <a:srgbClr val="C0C0C0"/>
                  </a:outerShdw>
                </a:effectLst>
                <a:latin typeface="BIZ UDゴシック" panose="020B0400000000000000" pitchFamily="49" charset="-128"/>
                <a:ea typeface="BIZ UDゴシック" panose="020B0400000000000000" pitchFamily="49" charset="-128"/>
              </a:rPr>
              <a:t>新入留学生オリエンテーション</a:t>
            </a:r>
          </a:p>
        </p:txBody>
      </p:sp>
      <p:sp>
        <p:nvSpPr>
          <p:cNvPr id="12" name="Rectangle 3">
            <a:extLst>
              <a:ext uri="{FF2B5EF4-FFF2-40B4-BE49-F238E27FC236}">
                <a16:creationId xmlns:a16="http://schemas.microsoft.com/office/drawing/2014/main" id="{C13BEB44-0862-4C14-AF9F-BF0389CB3CE3}"/>
              </a:ext>
            </a:extLst>
          </p:cNvPr>
          <p:cNvSpPr txBox="1">
            <a:spLocks noChangeArrowheads="1"/>
          </p:cNvSpPr>
          <p:nvPr/>
        </p:nvSpPr>
        <p:spPr>
          <a:xfrm>
            <a:off x="1259632" y="5301208"/>
            <a:ext cx="6446704" cy="58843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3200" b="1" dirty="0">
                <a:solidFill>
                  <a:schemeClr val="accent5"/>
                </a:solidFill>
              </a:rPr>
              <a:t>立命館大学・国際教育センター</a:t>
            </a:r>
            <a:endParaRPr lang="en-US" altLang="ja-JP" sz="3200" b="1" dirty="0">
              <a:solidFill>
                <a:schemeClr val="accent5"/>
              </a:solidFill>
            </a:endParaRPr>
          </a:p>
        </p:txBody>
      </p:sp>
      <p:pic>
        <p:nvPicPr>
          <p:cNvPr id="13" name="Picture 5">
            <a:extLst>
              <a:ext uri="{FF2B5EF4-FFF2-40B4-BE49-F238E27FC236}">
                <a16:creationId xmlns:a16="http://schemas.microsoft.com/office/drawing/2014/main" id="{B7BC1B63-1BA9-4667-8D7D-5D593AB4EE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644" y="187927"/>
            <a:ext cx="510931" cy="1046723"/>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12">
            <a:extLst>
              <a:ext uri="{FF2B5EF4-FFF2-40B4-BE49-F238E27FC236}">
                <a16:creationId xmlns:a16="http://schemas.microsoft.com/office/drawing/2014/main" id="{9C41E10B-2F13-4C79-8252-BAD86C23F173}"/>
              </a:ext>
            </a:extLst>
          </p:cNvPr>
          <p:cNvSpPr>
            <a:spLocks noChangeArrowheads="1"/>
          </p:cNvSpPr>
          <p:nvPr/>
        </p:nvSpPr>
        <p:spPr bwMode="auto">
          <a:xfrm>
            <a:off x="4657597" y="3769190"/>
            <a:ext cx="4440155" cy="2982537"/>
          </a:xfrm>
          <a:prstGeom prst="roundRect">
            <a:avLst>
              <a:gd name="adj" fmla="val 2514"/>
            </a:avLst>
          </a:prstGeom>
          <a:solidFill>
            <a:srgbClr val="99CCFF">
              <a:alpha val="39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defTabSz="466725">
              <a:spcBef>
                <a:spcPct val="20000"/>
              </a:spcBef>
              <a:buClr>
                <a:schemeClr val="hlink"/>
              </a:buClr>
              <a:buSzPct val="80000"/>
              <a:buFont typeface="Wingdings" panose="05000000000000000000" pitchFamily="2" charset="2"/>
              <a:buChar char="|"/>
              <a:tabLst>
                <a:tab pos="1257300" algn="l"/>
              </a:tabLst>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defTabSz="466725">
              <a:spcBef>
                <a:spcPct val="20000"/>
              </a:spcBef>
              <a:buClr>
                <a:schemeClr val="tx2"/>
              </a:buClr>
              <a:buSzPct val="75000"/>
              <a:buFont typeface="Wingdings" panose="05000000000000000000" pitchFamily="2" charset="2"/>
              <a:buChar char="|"/>
              <a:tabLst>
                <a:tab pos="1257300" algn="l"/>
              </a:tabLst>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defTabSz="466725">
              <a:spcBef>
                <a:spcPct val="20000"/>
              </a:spcBef>
              <a:buClr>
                <a:schemeClr val="accent2"/>
              </a:buClr>
              <a:buSzPct val="85000"/>
              <a:buChar char="•"/>
              <a:tabLst>
                <a:tab pos="1257300" algn="l"/>
              </a:tabLst>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defTabSz="466725">
              <a:spcBef>
                <a:spcPct val="20000"/>
              </a:spcBef>
              <a:buClr>
                <a:schemeClr val="tx2"/>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defTabSz="466725">
              <a:spcBef>
                <a:spcPct val="20000"/>
              </a:spcBef>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defTabSz="466725" eaLnBrk="0" fontAlgn="base" hangingPunct="0">
              <a:spcBef>
                <a:spcPct val="20000"/>
              </a:spcBef>
              <a:spcAft>
                <a:spcPct val="0"/>
              </a:spcAft>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defTabSz="466725" eaLnBrk="0" fontAlgn="base" hangingPunct="0">
              <a:spcBef>
                <a:spcPct val="20000"/>
              </a:spcBef>
              <a:spcAft>
                <a:spcPct val="0"/>
              </a:spcAft>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defTabSz="466725" eaLnBrk="0" fontAlgn="base" hangingPunct="0">
              <a:spcBef>
                <a:spcPct val="20000"/>
              </a:spcBef>
              <a:spcAft>
                <a:spcPct val="0"/>
              </a:spcAft>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defTabSz="466725" eaLnBrk="0" fontAlgn="base" hangingPunct="0">
              <a:spcBef>
                <a:spcPct val="20000"/>
              </a:spcBef>
              <a:spcAft>
                <a:spcPct val="0"/>
              </a:spcAft>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ClrTx/>
              <a:buSzTx/>
              <a:buFontTx/>
              <a:buNone/>
            </a:pPr>
            <a:endParaRPr lang="en-US" altLang="ja-JP" sz="1000" b="1" dirty="0">
              <a:latin typeface="HGS行書体" panose="03000600000000000000" pitchFamily="66" charset="-128"/>
              <a:ea typeface="HGS行書体" panose="03000600000000000000" pitchFamily="66" charset="-128"/>
            </a:endParaRPr>
          </a:p>
          <a:p>
            <a:pPr eaLnBrk="1" hangingPunct="1">
              <a:spcBef>
                <a:spcPct val="0"/>
              </a:spcBef>
              <a:buClrTx/>
              <a:buSzTx/>
              <a:buFontTx/>
              <a:buNone/>
            </a:pPr>
            <a:r>
              <a:rPr lang="en-US" altLang="ja-JP" sz="900" dirty="0">
                <a:latin typeface="Arial" panose="020B0604020202020204" pitchFamily="34" charset="0"/>
                <a:ea typeface="ＭＳ 明朝" panose="02020609040205080304" pitchFamily="17" charset="-128"/>
              </a:rPr>
              <a:t>			</a:t>
            </a:r>
            <a:r>
              <a:rPr lang="ja-JP" altLang="en-US" sz="900" dirty="0">
                <a:latin typeface="Arial" panose="020B0604020202020204" pitchFamily="34" charset="0"/>
                <a:ea typeface="ＭＳ 明朝" panose="02020609040205080304" pitchFamily="17" charset="-128"/>
              </a:rPr>
              <a:t>住居地記載欄</a:t>
            </a:r>
          </a:p>
          <a:p>
            <a:pPr eaLnBrk="1" hangingPunct="1">
              <a:spcBef>
                <a:spcPct val="0"/>
              </a:spcBef>
              <a:buClrTx/>
              <a:buSzTx/>
              <a:buFontTx/>
              <a:buNone/>
            </a:pPr>
            <a:endParaRPr lang="ja-JP" altLang="en-US" sz="900" dirty="0">
              <a:latin typeface="Arial" panose="020B0604020202020204" pitchFamily="34" charset="0"/>
              <a:ea typeface="ＭＳ 明朝" panose="02020609040205080304" pitchFamily="17" charset="-128"/>
            </a:endParaRPr>
          </a:p>
          <a:p>
            <a:pPr eaLnBrk="1" hangingPunct="1">
              <a:spcBef>
                <a:spcPct val="0"/>
              </a:spcBef>
              <a:buClrTx/>
              <a:buSzTx/>
              <a:buFontTx/>
              <a:buNone/>
            </a:pPr>
            <a:r>
              <a:rPr lang="ja-JP" altLang="en-US" sz="800" dirty="0">
                <a:latin typeface="Impact" panose="020B0806030902050204" pitchFamily="34" charset="0"/>
                <a:ea typeface="ＭＳ Ｐゴシック" panose="020B0600070205080204" pitchFamily="50" charset="-128"/>
              </a:rPr>
              <a:t>届出年月日		居住地	　　　　　　　　　　　　　　　　　　　　　　　　記載者印</a:t>
            </a:r>
          </a:p>
          <a:p>
            <a:pPr eaLnBrk="1" hangingPunct="1">
              <a:spcBef>
                <a:spcPct val="0"/>
              </a:spcBef>
              <a:buClrTx/>
              <a:buSzTx/>
              <a:buFontTx/>
              <a:buNone/>
            </a:pPr>
            <a:endParaRPr lang="ja-JP" altLang="en-US" sz="800" dirty="0">
              <a:latin typeface="ＭＳ 明朝" panose="02020609040205080304" pitchFamily="17" charset="-128"/>
              <a:ea typeface="ＭＳ 明朝" panose="02020609040205080304" pitchFamily="17" charset="-128"/>
            </a:endParaRPr>
          </a:p>
          <a:p>
            <a:pPr eaLnBrk="1" hangingPunct="1">
              <a:spcBef>
                <a:spcPct val="0"/>
              </a:spcBef>
              <a:buClrTx/>
              <a:buSzTx/>
              <a:buFontTx/>
              <a:buNone/>
            </a:pPr>
            <a:r>
              <a:rPr lang="en-US" altLang="ja-JP" sz="800" dirty="0">
                <a:latin typeface="ＭＳ 明朝" panose="02020609040205080304" pitchFamily="17" charset="-128"/>
                <a:ea typeface="ＭＳ 明朝" panose="02020609040205080304" pitchFamily="17" charset="-128"/>
              </a:rPr>
              <a:t>2017</a:t>
            </a:r>
            <a:r>
              <a:rPr lang="ja-JP" altLang="en-US" sz="800" dirty="0">
                <a:latin typeface="ＭＳ 明朝" panose="02020609040205080304" pitchFamily="17" charset="-128"/>
                <a:ea typeface="ＭＳ 明朝" panose="02020609040205080304" pitchFamily="17" charset="-128"/>
              </a:rPr>
              <a:t>年</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月</a:t>
            </a:r>
            <a:r>
              <a:rPr lang="en-US" altLang="ja-JP" sz="800" dirty="0">
                <a:latin typeface="ＭＳ 明朝" panose="02020609040205080304" pitchFamily="17" charset="-128"/>
                <a:ea typeface="ＭＳ 明朝" panose="02020609040205080304" pitchFamily="17" charset="-128"/>
              </a:rPr>
              <a:t>2</a:t>
            </a:r>
            <a:r>
              <a:rPr lang="ja-JP" altLang="en-US" sz="800" dirty="0">
                <a:latin typeface="ＭＳ 明朝" panose="02020609040205080304" pitchFamily="17" charset="-128"/>
                <a:ea typeface="ＭＳ 明朝" panose="02020609040205080304" pitchFamily="17" charset="-128"/>
              </a:rPr>
              <a:t>日</a:t>
            </a:r>
            <a:r>
              <a:rPr lang="ja-JP" altLang="en-US" sz="800" dirty="0">
                <a:latin typeface="Impact" panose="020B0806030902050204" pitchFamily="34" charset="0"/>
                <a:ea typeface="ＭＳ Ｐゴシック" panose="020B0600070205080204" pitchFamily="50" charset="-128"/>
              </a:rPr>
              <a:t>　　京都市中京区西ノ京朱雀	</a:t>
            </a:r>
          </a:p>
          <a:p>
            <a:pPr eaLnBrk="1" hangingPunct="1">
              <a:spcBef>
                <a:spcPct val="0"/>
              </a:spcBef>
              <a:buClrTx/>
              <a:buSzTx/>
              <a:buFontTx/>
              <a:buNone/>
            </a:pPr>
            <a:endParaRPr lang="ja-JP" altLang="en-US" sz="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1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1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r>
              <a:rPr lang="ja-JP" altLang="en-US" sz="800" dirty="0">
                <a:latin typeface="Impact" panose="020B0806030902050204" pitchFamily="34" charset="0"/>
                <a:ea typeface="ＭＳ Ｐゴシック" panose="020B0600070205080204" pitchFamily="50" charset="-128"/>
              </a:rPr>
              <a:t>資格外活動許可欄			　　　　　　　　　　　　　　　　　　　</a:t>
            </a:r>
            <a:r>
              <a:rPr lang="ja-JP" altLang="en-US" sz="600" dirty="0">
                <a:latin typeface="Impact" panose="020B0806030902050204" pitchFamily="34" charset="0"/>
                <a:ea typeface="ＭＳ Ｐゴシック" panose="020B0600070205080204" pitchFamily="50" charset="-128"/>
              </a:rPr>
              <a:t>在留期間更新等許可申請欄　</a:t>
            </a:r>
          </a:p>
          <a:p>
            <a:pPr eaLnBrk="1" hangingPunct="1">
              <a:spcBef>
                <a:spcPct val="0"/>
              </a:spcBef>
              <a:buClrTx/>
              <a:buSzTx/>
              <a:buFontTx/>
              <a:buNone/>
            </a:pPr>
            <a:endParaRPr lang="ja-JP" altLang="en-US" sz="6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9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6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6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800" dirty="0">
              <a:latin typeface="Arial" panose="020B0604020202020204" pitchFamily="34" charset="0"/>
              <a:ea typeface="ＭＳ 明朝" panose="02020609040205080304" pitchFamily="17" charset="-128"/>
            </a:endParaRPr>
          </a:p>
          <a:p>
            <a:pPr eaLnBrk="1" hangingPunct="1">
              <a:spcBef>
                <a:spcPct val="0"/>
              </a:spcBef>
              <a:buClrTx/>
              <a:buSzTx/>
              <a:buFontTx/>
              <a:buNone/>
            </a:pPr>
            <a:r>
              <a:rPr lang="ja-JP" altLang="en-US" sz="900" dirty="0">
                <a:latin typeface="Arial" panose="020B0604020202020204" pitchFamily="34" charset="0"/>
                <a:ea typeface="ＭＳ 明朝" panose="02020609040205080304" pitchFamily="17" charset="-128"/>
              </a:rPr>
              <a:t>　	</a:t>
            </a:r>
          </a:p>
        </p:txBody>
      </p:sp>
      <p:sp>
        <p:nvSpPr>
          <p:cNvPr id="15369" name="AutoShape 5"/>
          <p:cNvSpPr>
            <a:spLocks noChangeArrowheads="1"/>
          </p:cNvSpPr>
          <p:nvPr/>
        </p:nvSpPr>
        <p:spPr bwMode="auto">
          <a:xfrm>
            <a:off x="71514" y="3743054"/>
            <a:ext cx="4502434" cy="3024371"/>
          </a:xfrm>
          <a:prstGeom prst="roundRect">
            <a:avLst>
              <a:gd name="adj" fmla="val 2514"/>
            </a:avLst>
          </a:prstGeom>
          <a:solidFill>
            <a:srgbClr val="CCFFCC">
              <a:alpha val="39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defTabSz="466725">
              <a:spcBef>
                <a:spcPct val="20000"/>
              </a:spcBef>
              <a:buClr>
                <a:schemeClr val="hlink"/>
              </a:buClr>
              <a:buSzPct val="80000"/>
              <a:buFont typeface="Wingdings" panose="05000000000000000000" pitchFamily="2" charset="2"/>
              <a:buChar char="|"/>
              <a:tabLst>
                <a:tab pos="1257300" algn="l"/>
              </a:tabLst>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defTabSz="466725">
              <a:spcBef>
                <a:spcPct val="20000"/>
              </a:spcBef>
              <a:buClr>
                <a:schemeClr val="tx2"/>
              </a:buClr>
              <a:buSzPct val="75000"/>
              <a:buFont typeface="Wingdings" panose="05000000000000000000" pitchFamily="2" charset="2"/>
              <a:buChar char="|"/>
              <a:tabLst>
                <a:tab pos="1257300" algn="l"/>
              </a:tabLst>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defTabSz="466725">
              <a:spcBef>
                <a:spcPct val="20000"/>
              </a:spcBef>
              <a:buClr>
                <a:schemeClr val="accent2"/>
              </a:buClr>
              <a:buSzPct val="85000"/>
              <a:buChar char="•"/>
              <a:tabLst>
                <a:tab pos="1257300" algn="l"/>
              </a:tabLst>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defTabSz="466725">
              <a:spcBef>
                <a:spcPct val="20000"/>
              </a:spcBef>
              <a:buClr>
                <a:schemeClr val="tx2"/>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defTabSz="466725">
              <a:spcBef>
                <a:spcPct val="20000"/>
              </a:spcBef>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defTabSz="466725" eaLnBrk="0" fontAlgn="base" hangingPunct="0">
              <a:spcBef>
                <a:spcPct val="20000"/>
              </a:spcBef>
              <a:spcAft>
                <a:spcPct val="0"/>
              </a:spcAft>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defTabSz="466725" eaLnBrk="0" fontAlgn="base" hangingPunct="0">
              <a:spcBef>
                <a:spcPct val="20000"/>
              </a:spcBef>
              <a:spcAft>
                <a:spcPct val="0"/>
              </a:spcAft>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defTabSz="466725" eaLnBrk="0" fontAlgn="base" hangingPunct="0">
              <a:spcBef>
                <a:spcPct val="20000"/>
              </a:spcBef>
              <a:spcAft>
                <a:spcPct val="0"/>
              </a:spcAft>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defTabSz="466725" eaLnBrk="0" fontAlgn="base" hangingPunct="0">
              <a:spcBef>
                <a:spcPct val="20000"/>
              </a:spcBef>
              <a:spcAft>
                <a:spcPct val="0"/>
              </a:spcAft>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ClrTx/>
              <a:buSzTx/>
              <a:buFontTx/>
              <a:buNone/>
            </a:pPr>
            <a:r>
              <a:rPr lang="ja-JP" altLang="en-US" sz="1000" dirty="0">
                <a:latin typeface="MS UI Gothic" panose="020B0600070205080204" pitchFamily="50" charset="-128"/>
                <a:ea typeface="ＭＳ 明朝" panose="02020609040205080304" pitchFamily="17" charset="-128"/>
              </a:rPr>
              <a:t>日本国政府　　　　　　　　</a:t>
            </a:r>
            <a:r>
              <a:rPr lang="ja-JP" altLang="en-US" sz="1600" b="1" dirty="0">
                <a:latin typeface="Impact" panose="020B0806030902050204" pitchFamily="34" charset="0"/>
                <a:ea typeface="ＭＳ Ｐゴシック" panose="020B0600070205080204" pitchFamily="50" charset="-128"/>
              </a:rPr>
              <a:t>在留カード　</a:t>
            </a:r>
            <a:r>
              <a:rPr lang="ja-JP" altLang="en-US" sz="1800" b="1" dirty="0">
                <a:latin typeface="Impact" panose="020B0806030902050204" pitchFamily="34" charset="0"/>
                <a:ea typeface="ＭＳ Ｐゴシック" panose="020B0600070205080204" pitchFamily="50" charset="-128"/>
              </a:rPr>
              <a:t>　　  </a:t>
            </a:r>
            <a:r>
              <a:rPr lang="ja-JP" altLang="en-US" sz="1000" b="1" dirty="0">
                <a:latin typeface="Impact" panose="020B0806030902050204" pitchFamily="34" charset="0"/>
                <a:ea typeface="ＭＳ Ｐゴシック" panose="020B0600070205080204" pitchFamily="50" charset="-128"/>
              </a:rPr>
              <a:t>   番号    </a:t>
            </a:r>
            <a:r>
              <a:rPr lang="ja-JP" altLang="en-US" sz="1000" b="1" dirty="0">
                <a:latin typeface="ＭＳ 明朝" panose="02020609040205080304" pitchFamily="17" charset="-128"/>
                <a:ea typeface="ＭＳ 明朝" panose="02020609040205080304" pitchFamily="17" charset="-128"/>
              </a:rPr>
              <a:t> </a:t>
            </a:r>
            <a:r>
              <a:rPr lang="en-US" altLang="ja-JP" sz="1000" dirty="0">
                <a:latin typeface="ＭＳ 明朝" panose="02020609040205080304" pitchFamily="17" charset="-128"/>
                <a:ea typeface="ＭＳ 明朝" panose="02020609040205080304" pitchFamily="17" charset="-128"/>
              </a:rPr>
              <a:t>AB12345678CD</a:t>
            </a:r>
          </a:p>
          <a:p>
            <a:pPr eaLnBrk="1" hangingPunct="1">
              <a:spcBef>
                <a:spcPct val="0"/>
              </a:spcBef>
              <a:buClrTx/>
              <a:buSzTx/>
              <a:buFontTx/>
              <a:buNone/>
            </a:pPr>
            <a:r>
              <a:rPr lang="en-US" altLang="ja-JP" sz="800" dirty="0">
                <a:latin typeface="MS UI Gothic" panose="020B0600070205080204" pitchFamily="50" charset="-128"/>
                <a:ea typeface="ＭＳ 明朝" panose="02020609040205080304" pitchFamily="17" charset="-128"/>
              </a:rPr>
              <a:t>GOVERNMENT OF JAPAN            </a:t>
            </a:r>
            <a:r>
              <a:rPr lang="ja-JP" altLang="en-US" sz="800" dirty="0">
                <a:latin typeface="MS UI Gothic" panose="020B0600070205080204" pitchFamily="50" charset="-128"/>
                <a:ea typeface="ＭＳ 明朝" panose="02020609040205080304" pitchFamily="17" charset="-128"/>
              </a:rPr>
              <a:t>　　</a:t>
            </a:r>
            <a:r>
              <a:rPr lang="en-US" altLang="ja-JP" sz="800" dirty="0">
                <a:latin typeface="MS UI Gothic" panose="020B0600070205080204" pitchFamily="50" charset="-128"/>
                <a:ea typeface="ＭＳ 明朝" panose="02020609040205080304" pitchFamily="17" charset="-128"/>
              </a:rPr>
              <a:t>RESIDENCE CARD   </a:t>
            </a:r>
            <a:r>
              <a:rPr lang="ja-JP" altLang="en-US" sz="800" dirty="0">
                <a:latin typeface="MS UI Gothic" panose="020B0600070205080204" pitchFamily="50" charset="-128"/>
                <a:ea typeface="ＭＳ 明朝" panose="02020609040205080304" pitchFamily="17" charset="-128"/>
              </a:rPr>
              <a:t>　　　　     </a:t>
            </a:r>
            <a:r>
              <a:rPr lang="en-US" altLang="ja-JP" sz="800" dirty="0">
                <a:latin typeface="MS UI Gothic" panose="020B0600070205080204" pitchFamily="50" charset="-128"/>
                <a:ea typeface="ＭＳ 明朝" panose="02020609040205080304" pitchFamily="17" charset="-128"/>
              </a:rPr>
              <a:t>No.  </a:t>
            </a:r>
            <a:endParaRPr lang="en-US" altLang="ja-JP" sz="900" dirty="0">
              <a:latin typeface="Arial" panose="020B0604020202020204" pitchFamily="34" charset="0"/>
              <a:ea typeface="ＭＳ 明朝" panose="02020609040205080304" pitchFamily="17" charset="-128"/>
            </a:endParaRPr>
          </a:p>
          <a:p>
            <a:pPr eaLnBrk="1" hangingPunct="1">
              <a:spcBef>
                <a:spcPct val="0"/>
              </a:spcBef>
              <a:buClrTx/>
              <a:buSzTx/>
              <a:buFontTx/>
              <a:buNone/>
            </a:pPr>
            <a:endParaRPr lang="en-US" altLang="ja-JP" sz="900" dirty="0">
              <a:latin typeface="Arial" panose="020B0604020202020204" pitchFamily="34" charset="0"/>
              <a:ea typeface="ＭＳ 明朝" panose="02020609040205080304" pitchFamily="17" charset="-128"/>
            </a:endParaRPr>
          </a:p>
          <a:p>
            <a:pPr eaLnBrk="1" hangingPunct="1">
              <a:spcBef>
                <a:spcPct val="0"/>
              </a:spcBef>
              <a:buClrTx/>
              <a:buSzTx/>
              <a:buFontTx/>
              <a:buNone/>
            </a:pPr>
            <a:r>
              <a:rPr lang="ja-JP" altLang="en-US" sz="900" dirty="0">
                <a:latin typeface="Arial" panose="020B0604020202020204" pitchFamily="34" charset="0"/>
                <a:ea typeface="ＭＳ 明朝" panose="02020609040205080304" pitchFamily="17" charset="-128"/>
              </a:rPr>
              <a:t>氏　名　　立命　かん　　</a:t>
            </a:r>
          </a:p>
          <a:p>
            <a:pPr eaLnBrk="1" hangingPunct="1">
              <a:spcBef>
                <a:spcPct val="0"/>
              </a:spcBef>
              <a:buClrTx/>
              <a:buSzTx/>
              <a:buFontTx/>
              <a:buNone/>
            </a:pPr>
            <a:r>
              <a:rPr lang="en-US" altLang="ja-JP" sz="900" dirty="0">
                <a:latin typeface="Arial" panose="020B0604020202020204" pitchFamily="34" charset="0"/>
                <a:ea typeface="ＭＳ 明朝" panose="02020609040205080304" pitchFamily="17" charset="-128"/>
              </a:rPr>
              <a:t>NAME    </a:t>
            </a:r>
            <a:r>
              <a:rPr lang="en-US" altLang="ja-JP" sz="1000" dirty="0">
                <a:latin typeface="Arial" panose="020B0604020202020204" pitchFamily="34" charset="0"/>
                <a:ea typeface="HGｺﾞｼｯｸE" panose="020B0909000000000000" pitchFamily="49" charset="-128"/>
              </a:rPr>
              <a:t>RITSUMEI  KAN</a:t>
            </a:r>
            <a:r>
              <a:rPr lang="en-US" altLang="ja-JP" sz="900" dirty="0">
                <a:latin typeface="Arial" panose="020B0604020202020204" pitchFamily="34" charset="0"/>
                <a:ea typeface="ＭＳ 明朝" panose="02020609040205080304" pitchFamily="17" charset="-128"/>
              </a:rPr>
              <a:t> 		</a:t>
            </a:r>
            <a:r>
              <a:rPr lang="ja-JP" altLang="en-US" sz="900" dirty="0">
                <a:latin typeface="Arial" panose="020B0604020202020204" pitchFamily="34" charset="0"/>
                <a:ea typeface="ＭＳ 明朝" panose="02020609040205080304" pitchFamily="17" charset="-128"/>
              </a:rPr>
              <a:t>　　　　				</a:t>
            </a:r>
          </a:p>
          <a:p>
            <a:pPr eaLnBrk="1" hangingPunct="1">
              <a:spcBef>
                <a:spcPct val="0"/>
              </a:spcBef>
              <a:buClrTx/>
              <a:buSzTx/>
              <a:buFontTx/>
              <a:buNone/>
            </a:pPr>
            <a:r>
              <a:rPr lang="ja-JP" altLang="en-US" sz="900" dirty="0">
                <a:latin typeface="Arial" panose="020B0604020202020204" pitchFamily="34" charset="0"/>
                <a:ea typeface="ＭＳ 明朝" panose="02020609040205080304" pitchFamily="17" charset="-128"/>
              </a:rPr>
              <a:t>生年月日　　　</a:t>
            </a:r>
            <a:r>
              <a:rPr lang="ja-JP" altLang="en-US" sz="1000" dirty="0">
                <a:latin typeface="Arial" panose="020B0604020202020204" pitchFamily="34" charset="0"/>
                <a:ea typeface="ＭＳ 明朝" panose="02020609040205080304" pitchFamily="17" charset="-128"/>
              </a:rPr>
              <a:t>　</a:t>
            </a:r>
            <a:r>
              <a:rPr lang="en-US" altLang="ja-JP" sz="1000" b="1" dirty="0">
                <a:latin typeface="Arial" panose="020B0604020202020204" pitchFamily="34" charset="0"/>
                <a:ea typeface="ＭＳ 明朝" panose="02020609040205080304" pitchFamily="17" charset="-128"/>
              </a:rPr>
              <a:t>2010</a:t>
            </a:r>
            <a:r>
              <a:rPr lang="ja-JP" altLang="en-US" sz="1000" b="1" dirty="0">
                <a:latin typeface="Arial" panose="020B0604020202020204" pitchFamily="34" charset="0"/>
                <a:ea typeface="ＭＳ 明朝" panose="02020609040205080304" pitchFamily="17" charset="-128"/>
              </a:rPr>
              <a:t>年</a:t>
            </a:r>
            <a:r>
              <a:rPr lang="en-US" altLang="ja-JP" sz="1000" b="1" dirty="0">
                <a:latin typeface="Arial" panose="020B0604020202020204" pitchFamily="34" charset="0"/>
                <a:ea typeface="ＭＳ 明朝" panose="02020609040205080304" pitchFamily="17" charset="-128"/>
              </a:rPr>
              <a:t>11</a:t>
            </a:r>
            <a:r>
              <a:rPr lang="ja-JP" altLang="en-US" sz="1000" b="1" dirty="0">
                <a:latin typeface="Arial" panose="020B0604020202020204" pitchFamily="34" charset="0"/>
                <a:ea typeface="ＭＳ 明朝" panose="02020609040205080304" pitchFamily="17" charset="-128"/>
              </a:rPr>
              <a:t>月</a:t>
            </a:r>
            <a:r>
              <a:rPr lang="en-US" altLang="ja-JP" sz="1000" b="1" dirty="0">
                <a:latin typeface="Arial" panose="020B0604020202020204" pitchFamily="34" charset="0"/>
                <a:ea typeface="ＭＳ 明朝" panose="02020609040205080304" pitchFamily="17" charset="-128"/>
              </a:rPr>
              <a:t>10</a:t>
            </a:r>
            <a:r>
              <a:rPr lang="ja-JP" altLang="en-US" sz="1000" b="1" dirty="0">
                <a:latin typeface="Arial" panose="020B0604020202020204" pitchFamily="34" charset="0"/>
                <a:ea typeface="ＭＳ 明朝" panose="02020609040205080304" pitchFamily="17" charset="-128"/>
              </a:rPr>
              <a:t>日</a:t>
            </a:r>
            <a:r>
              <a:rPr lang="ja-JP" altLang="en-US" sz="900" dirty="0">
                <a:latin typeface="Arial" panose="020B0604020202020204" pitchFamily="34" charset="0"/>
                <a:ea typeface="ＭＳ 明朝" panose="02020609040205080304" pitchFamily="17" charset="-128"/>
              </a:rPr>
              <a:t>      性別　</a:t>
            </a:r>
            <a:r>
              <a:rPr lang="ja-JP" altLang="en-US" sz="1000" b="1" dirty="0">
                <a:latin typeface="Arial" panose="020B0604020202020204" pitchFamily="34" charset="0"/>
                <a:ea typeface="ＭＳ 明朝" panose="02020609040205080304" pitchFamily="17" charset="-128"/>
              </a:rPr>
              <a:t>男 </a:t>
            </a:r>
            <a:r>
              <a:rPr lang="en-US" altLang="ja-JP" sz="1000" b="1" dirty="0">
                <a:latin typeface="Arial" panose="020B0604020202020204" pitchFamily="34" charset="0"/>
                <a:ea typeface="ＭＳ 明朝" panose="02020609040205080304" pitchFamily="17" charset="-128"/>
              </a:rPr>
              <a:t>M</a:t>
            </a:r>
            <a:r>
              <a:rPr lang="en-US" altLang="ja-JP" sz="900" dirty="0">
                <a:latin typeface="Arial" panose="020B0604020202020204" pitchFamily="34" charset="0"/>
                <a:ea typeface="ＭＳ 明朝" panose="02020609040205080304" pitchFamily="17" charset="-128"/>
              </a:rPr>
              <a:t>      </a:t>
            </a:r>
            <a:r>
              <a:rPr lang="ja-JP" altLang="en-US" sz="900" dirty="0">
                <a:latin typeface="Arial" panose="020B0604020202020204" pitchFamily="34" charset="0"/>
                <a:ea typeface="ＭＳ 明朝" panose="02020609040205080304" pitchFamily="17" charset="-128"/>
              </a:rPr>
              <a:t>国籍・地域　○</a:t>
            </a:r>
            <a:r>
              <a:rPr lang="en-US" altLang="ja-JP" sz="900" dirty="0">
                <a:latin typeface="Arial" panose="020B0604020202020204" pitchFamily="34" charset="0"/>
                <a:ea typeface="ＭＳ 明朝" panose="02020609040205080304" pitchFamily="17" charset="-128"/>
              </a:rPr>
              <a:t>×</a:t>
            </a:r>
            <a:r>
              <a:rPr lang="ja-JP" altLang="en-US" sz="1000" b="1" dirty="0">
                <a:latin typeface="Arial" panose="020B0604020202020204" pitchFamily="34" charset="0"/>
                <a:ea typeface="ＭＳ 明朝" panose="02020609040205080304" pitchFamily="17" charset="-128"/>
              </a:rPr>
              <a:t>国</a:t>
            </a:r>
          </a:p>
          <a:p>
            <a:pPr eaLnBrk="1" hangingPunct="1">
              <a:spcBef>
                <a:spcPct val="0"/>
              </a:spcBef>
              <a:buClrTx/>
              <a:buSzTx/>
              <a:buFontTx/>
              <a:buNone/>
            </a:pPr>
            <a:r>
              <a:rPr lang="en-US" altLang="ja-JP" sz="900" dirty="0">
                <a:latin typeface="Arial" panose="020B0604020202020204" pitchFamily="34" charset="0"/>
                <a:ea typeface="ＭＳ 明朝" panose="02020609040205080304" pitchFamily="17" charset="-128"/>
              </a:rPr>
              <a:t>DATE OF BIRTH           Y     M      D	      SEX                  NATIONALITY/REGION	        </a:t>
            </a:r>
            <a:r>
              <a:rPr lang="ja-JP" altLang="en-US" sz="900" dirty="0">
                <a:latin typeface="Arial" panose="020B0604020202020204" pitchFamily="34" charset="0"/>
                <a:ea typeface="ＭＳ 明朝" panose="02020609040205080304" pitchFamily="17" charset="-128"/>
              </a:rPr>
              <a:t>　</a:t>
            </a:r>
          </a:p>
          <a:p>
            <a:pPr eaLnBrk="1" hangingPunct="1">
              <a:spcBef>
                <a:spcPct val="0"/>
              </a:spcBef>
              <a:buClrTx/>
              <a:buSzTx/>
              <a:buFontTx/>
              <a:buNone/>
            </a:pPr>
            <a:endParaRPr lang="ja-JP" altLang="en-US" sz="900" dirty="0">
              <a:latin typeface="Arial" panose="020B0604020202020204" pitchFamily="34" charset="0"/>
              <a:ea typeface="ＭＳ 明朝" panose="02020609040205080304" pitchFamily="17" charset="-128"/>
            </a:endParaRPr>
          </a:p>
          <a:p>
            <a:pPr eaLnBrk="1" hangingPunct="1">
              <a:spcBef>
                <a:spcPct val="0"/>
              </a:spcBef>
              <a:buClrTx/>
              <a:buSzTx/>
              <a:buFontTx/>
              <a:buNone/>
            </a:pPr>
            <a:r>
              <a:rPr lang="ja-JP" altLang="en-US" sz="900" dirty="0">
                <a:latin typeface="Arial" panose="020B0604020202020204" pitchFamily="34" charset="0"/>
                <a:ea typeface="ＭＳ 明朝" panose="02020609040205080304" pitchFamily="17" charset="-128"/>
              </a:rPr>
              <a:t>居住地　京都府京都市北区等持院</a:t>
            </a:r>
            <a:r>
              <a:rPr lang="en-US" altLang="ja-JP" sz="900" dirty="0">
                <a:latin typeface="Arial" panose="020B0604020202020204" pitchFamily="34" charset="0"/>
                <a:ea typeface="ＭＳ 明朝" panose="02020609040205080304" pitchFamily="17" charset="-128"/>
              </a:rPr>
              <a:t>56-1</a:t>
            </a:r>
            <a:r>
              <a:rPr lang="ja-JP" altLang="en-US" sz="900" dirty="0">
                <a:latin typeface="Arial" panose="020B0604020202020204" pitchFamily="34" charset="0"/>
                <a:ea typeface="ＭＳ 明朝" panose="02020609040205080304" pitchFamily="17" charset="-128"/>
              </a:rPr>
              <a:t>　</a:t>
            </a:r>
          </a:p>
          <a:p>
            <a:pPr eaLnBrk="1" hangingPunct="1">
              <a:spcBef>
                <a:spcPct val="0"/>
              </a:spcBef>
              <a:buClrTx/>
              <a:buSzTx/>
              <a:buFontTx/>
              <a:buNone/>
            </a:pPr>
            <a:r>
              <a:rPr lang="ja-JP" altLang="en-US" sz="900" dirty="0">
                <a:latin typeface="Arial" panose="020B0604020202020204" pitchFamily="34" charset="0"/>
                <a:ea typeface="ＭＳ 明朝" panose="02020609040205080304" pitchFamily="17" charset="-128"/>
              </a:rPr>
              <a:t>		</a:t>
            </a:r>
          </a:p>
          <a:p>
            <a:pPr eaLnBrk="1" hangingPunct="1">
              <a:spcBef>
                <a:spcPct val="0"/>
              </a:spcBef>
              <a:buClrTx/>
              <a:buSzTx/>
              <a:buFontTx/>
              <a:buNone/>
            </a:pPr>
            <a:r>
              <a:rPr lang="ja-JP" altLang="en-US" sz="900" dirty="0">
                <a:latin typeface="Arial" panose="020B0604020202020204" pitchFamily="34" charset="0"/>
                <a:ea typeface="ＭＳ 明朝" panose="02020609040205080304" pitchFamily="17" charset="-128"/>
              </a:rPr>
              <a:t>在留資格　留学</a:t>
            </a:r>
          </a:p>
          <a:p>
            <a:pPr eaLnBrk="1" hangingPunct="1">
              <a:spcBef>
                <a:spcPct val="0"/>
              </a:spcBef>
              <a:buClrTx/>
              <a:buSzTx/>
              <a:buFontTx/>
              <a:buNone/>
            </a:pPr>
            <a:r>
              <a:rPr lang="en-US" altLang="ja-JP" sz="800" dirty="0">
                <a:latin typeface="Arial" panose="020B0604020202020204" pitchFamily="34" charset="0"/>
                <a:ea typeface="ＭＳ 明朝" panose="02020609040205080304" pitchFamily="17" charset="-128"/>
              </a:rPr>
              <a:t>STATUS      College Student         </a:t>
            </a:r>
            <a:r>
              <a:rPr lang="ja-JP" altLang="en-US" sz="900" dirty="0">
                <a:latin typeface="Arial" panose="020B0604020202020204" pitchFamily="34" charset="0"/>
                <a:ea typeface="ＭＳ 明朝" panose="02020609040205080304" pitchFamily="17" charset="-128"/>
              </a:rPr>
              <a:t>就労制限の有無　</a:t>
            </a:r>
            <a:r>
              <a:rPr lang="ja-JP" altLang="en-US" sz="1200" b="1" dirty="0">
                <a:latin typeface="Arial" panose="020B0604020202020204" pitchFamily="34" charset="0"/>
                <a:ea typeface="ＭＳ 明朝" panose="02020609040205080304" pitchFamily="17" charset="-128"/>
              </a:rPr>
              <a:t>就労不可</a:t>
            </a:r>
          </a:p>
          <a:p>
            <a:pPr eaLnBrk="1" hangingPunct="1">
              <a:spcBef>
                <a:spcPct val="0"/>
              </a:spcBef>
              <a:buClrTx/>
              <a:buSzTx/>
              <a:buFontTx/>
              <a:buNone/>
            </a:pPr>
            <a:endParaRPr lang="ja-JP" altLang="en-US" sz="900" b="1" dirty="0">
              <a:latin typeface="Arial" panose="020B0604020202020204" pitchFamily="34" charset="0"/>
              <a:ea typeface="ＭＳ 明朝" panose="02020609040205080304" pitchFamily="17" charset="-128"/>
            </a:endParaRPr>
          </a:p>
          <a:p>
            <a:pPr eaLnBrk="1" hangingPunct="1">
              <a:spcBef>
                <a:spcPct val="0"/>
              </a:spcBef>
              <a:buClrTx/>
              <a:buSzTx/>
              <a:buFontTx/>
              <a:buNone/>
            </a:pPr>
            <a:r>
              <a:rPr lang="ja-JP" altLang="en-US" sz="900" dirty="0">
                <a:latin typeface="Arial" panose="020B0604020202020204" pitchFamily="34" charset="0"/>
                <a:ea typeface="ＭＳ 明朝" panose="02020609040205080304" pitchFamily="17" charset="-128"/>
              </a:rPr>
              <a:t>在留期間（満了日）　　　</a:t>
            </a:r>
          </a:p>
          <a:p>
            <a:pPr eaLnBrk="1" hangingPunct="1">
              <a:spcBef>
                <a:spcPct val="0"/>
              </a:spcBef>
              <a:buClrTx/>
              <a:buSzTx/>
              <a:buFontTx/>
              <a:buNone/>
            </a:pPr>
            <a:r>
              <a:rPr lang="en-US" altLang="ja-JP" sz="800" dirty="0">
                <a:latin typeface="Arial" panose="020B0604020202020204" pitchFamily="34" charset="0"/>
                <a:ea typeface="ＭＳ Ｐゴシック" panose="020B0600070205080204" pitchFamily="50" charset="-128"/>
              </a:rPr>
              <a:t>PERIOD OF STAY                 </a:t>
            </a:r>
            <a:r>
              <a:rPr lang="en-US" altLang="ja-JP" sz="1200" b="1" dirty="0">
                <a:latin typeface="ＭＳ 明朝" panose="02020609040205080304" pitchFamily="17" charset="-128"/>
                <a:ea typeface="ＭＳ 明朝" panose="02020609040205080304" pitchFamily="17" charset="-128"/>
              </a:rPr>
              <a:t>2</a:t>
            </a:r>
            <a:r>
              <a:rPr lang="ja-JP" altLang="en-US" sz="1200" b="1" dirty="0">
                <a:latin typeface="ＭＳ 明朝" panose="02020609040205080304" pitchFamily="17" charset="-128"/>
                <a:ea typeface="ＭＳ 明朝" panose="02020609040205080304" pitchFamily="17" charset="-128"/>
              </a:rPr>
              <a:t>年 </a:t>
            </a:r>
            <a:r>
              <a:rPr lang="en-US" altLang="ja-JP" sz="1200" b="1" dirty="0">
                <a:latin typeface="ＭＳ 明朝" panose="02020609040205080304" pitchFamily="17" charset="-128"/>
                <a:ea typeface="ＭＳ 明朝" panose="02020609040205080304" pitchFamily="17" charset="-128"/>
              </a:rPr>
              <a:t>3</a:t>
            </a:r>
            <a:r>
              <a:rPr lang="ja-JP" altLang="en-US" sz="1200" b="1" dirty="0">
                <a:latin typeface="ＭＳ 明朝" panose="02020609040205080304" pitchFamily="17" charset="-128"/>
                <a:ea typeface="ＭＳ 明朝" panose="02020609040205080304" pitchFamily="17" charset="-128"/>
              </a:rPr>
              <a:t>月　（</a:t>
            </a:r>
            <a:r>
              <a:rPr lang="en-US" altLang="ja-JP" sz="1200" b="1" u="sng" dirty="0">
                <a:latin typeface="ＭＳ 明朝" panose="02020609040205080304" pitchFamily="17" charset="-128"/>
                <a:ea typeface="ＭＳ 明朝" panose="02020609040205080304" pitchFamily="17" charset="-128"/>
              </a:rPr>
              <a:t>2023</a:t>
            </a:r>
            <a:r>
              <a:rPr lang="ja-JP" altLang="en-US" sz="1200" b="1" u="sng" dirty="0">
                <a:latin typeface="ＭＳ 明朝" panose="02020609040205080304" pitchFamily="17" charset="-128"/>
                <a:ea typeface="ＭＳ 明朝" panose="02020609040205080304" pitchFamily="17" charset="-128"/>
              </a:rPr>
              <a:t>年</a:t>
            </a:r>
            <a:r>
              <a:rPr lang="en-US" altLang="ja-JP" sz="1200" b="1" u="sng" dirty="0">
                <a:latin typeface="ＭＳ 明朝" panose="02020609040205080304" pitchFamily="17" charset="-128"/>
                <a:ea typeface="ＭＳ 明朝" panose="02020609040205080304" pitchFamily="17" charset="-128"/>
              </a:rPr>
              <a:t>6</a:t>
            </a:r>
            <a:r>
              <a:rPr lang="ja-JP" altLang="en-US" sz="1200" b="1" u="sng" dirty="0">
                <a:latin typeface="ＭＳ 明朝" panose="02020609040205080304" pitchFamily="17" charset="-128"/>
                <a:ea typeface="ＭＳ 明朝" panose="02020609040205080304" pitchFamily="17" charset="-128"/>
              </a:rPr>
              <a:t>月</a:t>
            </a:r>
            <a:r>
              <a:rPr lang="en-US" altLang="ja-JP" sz="1200" b="1" u="sng" dirty="0">
                <a:latin typeface="ＭＳ 明朝" panose="02020609040205080304" pitchFamily="17" charset="-128"/>
                <a:ea typeface="ＭＳ 明朝" panose="02020609040205080304" pitchFamily="17" charset="-128"/>
              </a:rPr>
              <a:t>14</a:t>
            </a:r>
            <a:r>
              <a:rPr lang="ja-JP" altLang="en-US" sz="1200" b="1" u="sng" dirty="0">
                <a:latin typeface="ＭＳ 明朝" panose="02020609040205080304" pitchFamily="17" charset="-128"/>
                <a:ea typeface="ＭＳ 明朝" panose="02020609040205080304" pitchFamily="17" charset="-128"/>
              </a:rPr>
              <a:t>日</a:t>
            </a:r>
            <a:r>
              <a:rPr lang="ja-JP" altLang="en-US" sz="1200" b="1" dirty="0">
                <a:latin typeface="ＭＳ 明朝" panose="02020609040205080304" pitchFamily="17" charset="-128"/>
                <a:ea typeface="ＭＳ 明朝" panose="02020609040205080304" pitchFamily="17" charset="-128"/>
              </a:rPr>
              <a:t>）</a:t>
            </a:r>
          </a:p>
          <a:p>
            <a:pPr eaLnBrk="1" hangingPunct="1">
              <a:spcBef>
                <a:spcPct val="0"/>
              </a:spcBef>
              <a:buClrTx/>
              <a:buSzTx/>
              <a:buFontTx/>
              <a:buNone/>
            </a:pPr>
            <a:r>
              <a:rPr lang="en-US" altLang="ja-JP" sz="800" dirty="0">
                <a:latin typeface="Arial" panose="020B0604020202020204" pitchFamily="34" charset="0"/>
                <a:ea typeface="ＭＳ Ｐゴシック" panose="020B0600070205080204" pitchFamily="50" charset="-128"/>
              </a:rPr>
              <a:t>(DATE OF EXPIRATION)</a:t>
            </a:r>
            <a:r>
              <a:rPr lang="ja-JP" altLang="en-US" sz="800" dirty="0">
                <a:latin typeface="Arial" panose="020B0604020202020204" pitchFamily="34" charset="0"/>
                <a:ea typeface="ＭＳ Ｐゴシック" panose="020B0600070205080204" pitchFamily="50" charset="-128"/>
              </a:rPr>
              <a:t>　　　　</a:t>
            </a:r>
            <a:r>
              <a:rPr lang="en-US" altLang="ja-JP" sz="800" dirty="0">
                <a:latin typeface="Arial" panose="020B0604020202020204" pitchFamily="34" charset="0"/>
                <a:ea typeface="ＭＳ Ｐゴシック" panose="020B0600070205080204" pitchFamily="50" charset="-128"/>
              </a:rPr>
              <a:t>Y      M                        Y    M       D</a:t>
            </a:r>
          </a:p>
          <a:p>
            <a:pPr eaLnBrk="1" hangingPunct="1">
              <a:spcBef>
                <a:spcPct val="0"/>
              </a:spcBef>
              <a:buClrTx/>
              <a:buSzTx/>
              <a:buFontTx/>
              <a:buNone/>
            </a:pPr>
            <a:endParaRPr lang="en-US" altLang="ja-JP" sz="600" dirty="0">
              <a:latin typeface="Arial" panose="020B0604020202020204" pitchFamily="34" charset="0"/>
              <a:ea typeface="ＭＳ Ｐゴシック" panose="020B0600070205080204" pitchFamily="50" charset="-128"/>
            </a:endParaRPr>
          </a:p>
          <a:p>
            <a:pPr eaLnBrk="1" hangingPunct="1">
              <a:spcBef>
                <a:spcPct val="0"/>
              </a:spcBef>
              <a:buClrTx/>
              <a:buSzTx/>
              <a:buFontTx/>
              <a:buNone/>
            </a:pPr>
            <a:r>
              <a:rPr lang="ja-JP" altLang="en-US" sz="900" dirty="0">
                <a:latin typeface="ＭＳ 明朝" panose="02020609040205080304" pitchFamily="17" charset="-128"/>
                <a:ea typeface="ＭＳ 明朝" panose="02020609040205080304" pitchFamily="17" charset="-128"/>
              </a:rPr>
              <a:t>許可の種類　在留期間更新許可（大阪入国管理局長） 　</a:t>
            </a:r>
          </a:p>
          <a:p>
            <a:pPr eaLnBrk="1" hangingPunct="1">
              <a:spcBef>
                <a:spcPct val="0"/>
              </a:spcBef>
              <a:buClrTx/>
              <a:buSzTx/>
              <a:buFontTx/>
              <a:buNone/>
            </a:pPr>
            <a:r>
              <a:rPr lang="ja-JP" altLang="en-US" sz="900" dirty="0">
                <a:latin typeface="ＭＳ 明朝" panose="02020609040205080304" pitchFamily="17" charset="-128"/>
                <a:ea typeface="ＭＳ 明朝" panose="02020609040205080304" pitchFamily="17" charset="-128"/>
              </a:rPr>
              <a:t>許可年月日　</a:t>
            </a:r>
            <a:r>
              <a:rPr lang="en-US" altLang="ja-JP" sz="900" dirty="0">
                <a:latin typeface="ＭＳ 明朝" panose="02020609040205080304" pitchFamily="17" charset="-128"/>
                <a:ea typeface="ＭＳ 明朝" panose="02020609040205080304" pitchFamily="17" charset="-128"/>
              </a:rPr>
              <a:t>2021</a:t>
            </a:r>
            <a:r>
              <a:rPr lang="ja-JP" altLang="en-US" sz="900" dirty="0">
                <a:latin typeface="ＭＳ 明朝" panose="02020609040205080304" pitchFamily="17" charset="-128"/>
                <a:ea typeface="ＭＳ 明朝" panose="02020609040205080304" pitchFamily="17" charset="-128"/>
              </a:rPr>
              <a:t>年</a:t>
            </a:r>
            <a:r>
              <a:rPr lang="en-US" altLang="ja-JP" sz="900" dirty="0">
                <a:latin typeface="ＭＳ 明朝" panose="02020609040205080304" pitchFamily="17" charset="-128"/>
                <a:ea typeface="ＭＳ 明朝" panose="02020609040205080304" pitchFamily="17" charset="-128"/>
              </a:rPr>
              <a:t>6</a:t>
            </a:r>
            <a:r>
              <a:rPr lang="ja-JP" altLang="en-US" sz="900" dirty="0">
                <a:latin typeface="ＭＳ 明朝" panose="02020609040205080304" pitchFamily="17" charset="-128"/>
                <a:ea typeface="ＭＳ 明朝" panose="02020609040205080304" pitchFamily="17" charset="-128"/>
              </a:rPr>
              <a:t>月</a:t>
            </a:r>
            <a:r>
              <a:rPr lang="en-US" altLang="ja-JP" sz="900" dirty="0">
                <a:latin typeface="ＭＳ 明朝" panose="02020609040205080304" pitchFamily="17" charset="-128"/>
                <a:ea typeface="ＭＳ 明朝" panose="02020609040205080304" pitchFamily="17" charset="-128"/>
              </a:rPr>
              <a:t>14</a:t>
            </a:r>
            <a:r>
              <a:rPr lang="ja-JP" altLang="en-US" sz="900" dirty="0">
                <a:latin typeface="ＭＳ 明朝" panose="02020609040205080304" pitchFamily="17" charset="-128"/>
                <a:ea typeface="ＭＳ 明朝" panose="02020609040205080304" pitchFamily="17" charset="-128"/>
              </a:rPr>
              <a:t>日　　　交付年月日　</a:t>
            </a:r>
            <a:r>
              <a:rPr lang="en-US" altLang="ja-JP" sz="900" dirty="0">
                <a:latin typeface="ＭＳ 明朝" panose="02020609040205080304" pitchFamily="17" charset="-128"/>
                <a:ea typeface="ＭＳ 明朝" panose="02020609040205080304" pitchFamily="17" charset="-128"/>
              </a:rPr>
              <a:t>2021</a:t>
            </a:r>
            <a:r>
              <a:rPr lang="ja-JP" altLang="en-US" sz="900" dirty="0">
                <a:latin typeface="ＭＳ 明朝" panose="02020609040205080304" pitchFamily="17" charset="-128"/>
                <a:ea typeface="ＭＳ 明朝" panose="02020609040205080304" pitchFamily="17" charset="-128"/>
              </a:rPr>
              <a:t>年</a:t>
            </a:r>
            <a:r>
              <a:rPr lang="en-US" altLang="ja-JP" sz="900" dirty="0">
                <a:latin typeface="ＭＳ 明朝" panose="02020609040205080304" pitchFamily="17" charset="-128"/>
                <a:ea typeface="ＭＳ 明朝" panose="02020609040205080304" pitchFamily="17" charset="-128"/>
              </a:rPr>
              <a:t>6</a:t>
            </a:r>
            <a:r>
              <a:rPr lang="ja-JP" altLang="en-US" sz="900" dirty="0">
                <a:latin typeface="ＭＳ 明朝" panose="02020609040205080304" pitchFamily="17" charset="-128"/>
                <a:ea typeface="ＭＳ 明朝" panose="02020609040205080304" pitchFamily="17" charset="-128"/>
              </a:rPr>
              <a:t>月</a:t>
            </a:r>
            <a:r>
              <a:rPr lang="en-US" altLang="ja-JP" sz="900" dirty="0">
                <a:latin typeface="ＭＳ 明朝" panose="02020609040205080304" pitchFamily="17" charset="-128"/>
                <a:ea typeface="ＭＳ 明朝" panose="02020609040205080304" pitchFamily="17" charset="-128"/>
              </a:rPr>
              <a:t>14</a:t>
            </a:r>
            <a:r>
              <a:rPr lang="ja-JP" altLang="en-US" sz="900" dirty="0">
                <a:latin typeface="ＭＳ 明朝" panose="02020609040205080304" pitchFamily="17" charset="-128"/>
                <a:ea typeface="ＭＳ 明朝" panose="02020609040205080304" pitchFamily="17" charset="-128"/>
              </a:rPr>
              <a:t>日</a:t>
            </a:r>
            <a:endParaRPr lang="en-US" altLang="ja-JP" sz="900" dirty="0">
              <a:latin typeface="ＭＳ 明朝" panose="02020609040205080304" pitchFamily="17" charset="-128"/>
              <a:ea typeface="ＭＳ 明朝" panose="02020609040205080304" pitchFamily="17" charset="-128"/>
            </a:endParaRPr>
          </a:p>
          <a:p>
            <a:pPr eaLnBrk="1" hangingPunct="1">
              <a:spcBef>
                <a:spcPct val="0"/>
              </a:spcBef>
              <a:buClrTx/>
              <a:buSzTx/>
              <a:buFontTx/>
              <a:buNone/>
            </a:pPr>
            <a:r>
              <a:rPr lang="ja-JP" altLang="en-US" sz="1000" dirty="0">
                <a:latin typeface="ＭＳ 明朝" panose="02020609040205080304" pitchFamily="17" charset="-128"/>
                <a:ea typeface="ＭＳ 明朝" panose="02020609040205080304" pitchFamily="17" charset="-128"/>
              </a:rPr>
              <a:t>このカードは　</a:t>
            </a:r>
            <a:r>
              <a:rPr lang="en-US" altLang="ja-JP" sz="1000" u="sng" dirty="0">
                <a:latin typeface="ＭＳ 明朝" panose="02020609040205080304" pitchFamily="17" charset="-128"/>
                <a:ea typeface="ＭＳ 明朝" panose="02020609040205080304" pitchFamily="17" charset="-128"/>
              </a:rPr>
              <a:t>2023</a:t>
            </a:r>
            <a:r>
              <a:rPr lang="ja-JP" altLang="en-US" sz="1000" u="sng" dirty="0">
                <a:latin typeface="ＭＳ 明朝" panose="02020609040205080304" pitchFamily="17" charset="-128"/>
                <a:ea typeface="ＭＳ 明朝" panose="02020609040205080304" pitchFamily="17" charset="-128"/>
              </a:rPr>
              <a:t>年</a:t>
            </a:r>
            <a:r>
              <a:rPr lang="en-US" altLang="ja-JP" sz="1000" u="sng" dirty="0">
                <a:latin typeface="ＭＳ 明朝" panose="02020609040205080304" pitchFamily="17" charset="-128"/>
                <a:ea typeface="ＭＳ 明朝" panose="02020609040205080304" pitchFamily="17" charset="-128"/>
              </a:rPr>
              <a:t>9</a:t>
            </a:r>
            <a:r>
              <a:rPr lang="ja-JP" altLang="en-US" sz="1000" u="sng" dirty="0">
                <a:latin typeface="ＭＳ 明朝" panose="02020609040205080304" pitchFamily="17" charset="-128"/>
                <a:ea typeface="ＭＳ 明朝" panose="02020609040205080304" pitchFamily="17" charset="-128"/>
              </a:rPr>
              <a:t>月</a:t>
            </a:r>
            <a:r>
              <a:rPr lang="en-US" altLang="ja-JP" sz="1000" u="sng" dirty="0">
                <a:latin typeface="ＭＳ 明朝" panose="02020609040205080304" pitchFamily="17" charset="-128"/>
                <a:ea typeface="ＭＳ 明朝" panose="02020609040205080304" pitchFamily="17" charset="-128"/>
              </a:rPr>
              <a:t>14</a:t>
            </a:r>
            <a:r>
              <a:rPr lang="ja-JP" altLang="en-US" sz="1000" u="sng" dirty="0">
                <a:latin typeface="ＭＳ 明朝" panose="02020609040205080304" pitchFamily="17" charset="-128"/>
                <a:ea typeface="ＭＳ 明朝" panose="02020609040205080304" pitchFamily="17" charset="-128"/>
              </a:rPr>
              <a:t>日まで有効</a:t>
            </a:r>
            <a:r>
              <a:rPr lang="ja-JP" altLang="en-US" sz="1000" dirty="0">
                <a:latin typeface="ＭＳ 明朝" panose="02020609040205080304" pitchFamily="17" charset="-128"/>
                <a:ea typeface="ＭＳ 明朝" panose="02020609040205080304" pitchFamily="17" charset="-128"/>
              </a:rPr>
              <a:t>　です。　　　　 　</a:t>
            </a:r>
            <a:r>
              <a:rPr lang="ja-JP" altLang="en-US" sz="1000" b="1" dirty="0">
                <a:latin typeface="HGS行書体" panose="03000600000000000000" pitchFamily="66" charset="-128"/>
                <a:ea typeface="HGS行書体" panose="03000600000000000000" pitchFamily="66" charset="-128"/>
              </a:rPr>
              <a:t>法務大臣　</a:t>
            </a:r>
          </a:p>
          <a:p>
            <a:pPr eaLnBrk="1" hangingPunct="1">
              <a:spcBef>
                <a:spcPct val="0"/>
              </a:spcBef>
              <a:buClrTx/>
              <a:buSzTx/>
              <a:buFontTx/>
              <a:buNone/>
            </a:pPr>
            <a:endParaRPr lang="ja-JP" altLang="en-US" sz="1000" b="1" dirty="0">
              <a:latin typeface="HGS行書体" panose="03000600000000000000" pitchFamily="66" charset="-128"/>
              <a:ea typeface="HGS行書体" panose="03000600000000000000" pitchFamily="66" charset="-128"/>
            </a:endParaRPr>
          </a:p>
          <a:p>
            <a:pPr eaLnBrk="1" hangingPunct="1">
              <a:spcBef>
                <a:spcPct val="0"/>
              </a:spcBef>
              <a:buClrTx/>
              <a:buSzTx/>
              <a:buFontTx/>
              <a:buNone/>
            </a:pPr>
            <a:r>
              <a:rPr lang="ja-JP" altLang="en-US" sz="900" dirty="0">
                <a:latin typeface="Arial" panose="020B0604020202020204" pitchFamily="34" charset="0"/>
                <a:ea typeface="ＭＳ 明朝" panose="02020609040205080304" pitchFamily="17" charset="-128"/>
              </a:rPr>
              <a:t>	　　	</a:t>
            </a:r>
          </a:p>
        </p:txBody>
      </p:sp>
      <p:sp>
        <p:nvSpPr>
          <p:cNvPr id="15367" name="Rectangle 3"/>
          <p:cNvSpPr>
            <a:spLocks noGrp="1" noChangeArrowheads="1"/>
          </p:cNvSpPr>
          <p:nvPr>
            <p:ph sz="half" idx="1"/>
          </p:nvPr>
        </p:nvSpPr>
        <p:spPr>
          <a:xfrm>
            <a:off x="1726517" y="4238283"/>
            <a:ext cx="1190875" cy="520687"/>
          </a:xfrm>
        </p:spPr>
        <p:txBody>
          <a:bodyPr>
            <a:normAutofit/>
          </a:bodyPr>
          <a:lstStyle/>
          <a:p>
            <a:pPr algn="ctr" eaLnBrk="1" hangingPunct="1">
              <a:buFont typeface="Wingdings" panose="05000000000000000000" pitchFamily="2" charset="2"/>
              <a:buNone/>
            </a:pPr>
            <a:r>
              <a:rPr lang="ja-JP" altLang="en-US" sz="2400">
                <a:solidFill>
                  <a:schemeClr val="hlink"/>
                </a:solidFill>
              </a:rPr>
              <a:t>見本</a:t>
            </a:r>
          </a:p>
        </p:txBody>
      </p:sp>
      <p:sp>
        <p:nvSpPr>
          <p:cNvPr id="15364" name="Rectangle 15"/>
          <p:cNvSpPr>
            <a:spLocks noChangeArrowheads="1"/>
          </p:cNvSpPr>
          <p:nvPr/>
        </p:nvSpPr>
        <p:spPr bwMode="auto">
          <a:xfrm>
            <a:off x="141307" y="3806766"/>
            <a:ext cx="4416766" cy="438150"/>
          </a:xfrm>
          <a:prstGeom prst="rect">
            <a:avLst/>
          </a:prstGeom>
          <a:solidFill>
            <a:srgbClr val="99CCFF">
              <a:alpha val="39000"/>
            </a:srgbClr>
          </a:solidFill>
          <a:ln>
            <a:noFill/>
          </a:ln>
          <a:effectLst/>
          <a:extLst/>
        </p:spPr>
        <p:txBody>
          <a:bodyPr wrap="none" anchor="ctr"/>
          <a:lstStyle>
            <a:lvl1pPr>
              <a:spcBef>
                <a:spcPct val="20000"/>
              </a:spcBef>
              <a:buClr>
                <a:schemeClr val="hlink"/>
              </a:buClr>
              <a:buSzPct val="80000"/>
              <a:buFont typeface="Wingdings" panose="05000000000000000000" pitchFamily="2" charset="2"/>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tx2"/>
              </a:buClr>
              <a:buSzPct val="75000"/>
              <a:buFont typeface="Wingdings" panose="05000000000000000000" pitchFamily="2" charset="2"/>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2"/>
              </a:buClr>
              <a:buSzPct val="8500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ClrTx/>
              <a:buSzTx/>
              <a:buFontTx/>
              <a:buNone/>
            </a:pPr>
            <a:endParaRPr lang="ja-JP" altLang="en-US" sz="1800">
              <a:latin typeface="Impact" panose="020B0806030902050204" pitchFamily="34" charset="0"/>
              <a:ea typeface="ＭＳ Ｐゴシック" panose="020B0600070205080204" pitchFamily="50" charset="-128"/>
            </a:endParaRPr>
          </a:p>
        </p:txBody>
      </p:sp>
      <p:sp>
        <p:nvSpPr>
          <p:cNvPr id="15376" name="Rectangle 19"/>
          <p:cNvSpPr>
            <a:spLocks noChangeArrowheads="1"/>
          </p:cNvSpPr>
          <p:nvPr/>
        </p:nvSpPr>
        <p:spPr bwMode="auto">
          <a:xfrm>
            <a:off x="4150537" y="6486699"/>
            <a:ext cx="210930" cy="210930"/>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tx2"/>
              </a:buClr>
              <a:buSzPct val="75000"/>
              <a:buFont typeface="Wingdings" panose="05000000000000000000" pitchFamily="2" charset="2"/>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2"/>
              </a:buClr>
              <a:buSzPct val="8500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spcBef>
                <a:spcPct val="0"/>
              </a:spcBef>
              <a:buClrTx/>
              <a:buSzTx/>
              <a:buFontTx/>
              <a:buNone/>
            </a:pPr>
            <a:r>
              <a:rPr lang="ja-JP" altLang="en-US" sz="800" b="1" i="1" dirty="0">
                <a:solidFill>
                  <a:schemeClr val="hlink"/>
                </a:solidFill>
                <a:latin typeface="Impact" panose="020B0806030902050204" pitchFamily="34" charset="0"/>
                <a:ea typeface="HGS行書体" panose="03000600000000000000" pitchFamily="66" charset="-128"/>
              </a:rPr>
              <a:t>法務</a:t>
            </a:r>
          </a:p>
          <a:p>
            <a:pPr algn="ctr" eaLnBrk="1" hangingPunct="1">
              <a:spcBef>
                <a:spcPct val="0"/>
              </a:spcBef>
              <a:buClrTx/>
              <a:buSzTx/>
              <a:buFontTx/>
              <a:buNone/>
            </a:pPr>
            <a:r>
              <a:rPr lang="ja-JP" altLang="en-US" sz="900" b="1" i="1" dirty="0">
                <a:solidFill>
                  <a:schemeClr val="hlink"/>
                </a:solidFill>
                <a:latin typeface="Impact" panose="020B0806030902050204" pitchFamily="34" charset="0"/>
                <a:ea typeface="HGS行書体" panose="03000600000000000000" pitchFamily="66" charset="-128"/>
              </a:rPr>
              <a:t>大臣</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3294" y="5170855"/>
            <a:ext cx="987724" cy="1175531"/>
          </a:xfrm>
          <a:prstGeom prst="rect">
            <a:avLst/>
          </a:prstGeom>
        </p:spPr>
      </p:pic>
      <p:pic>
        <p:nvPicPr>
          <p:cNvPr id="21" name="図 20">
            <a:extLst>
              <a:ext uri="{FF2B5EF4-FFF2-40B4-BE49-F238E27FC236}">
                <a16:creationId xmlns:a16="http://schemas.microsoft.com/office/drawing/2014/main" id="{32A5CC60-1498-4A6D-8A17-CA18A97C2BB8}"/>
              </a:ext>
            </a:extLst>
          </p:cNvPr>
          <p:cNvPicPr>
            <a:picLocks noChangeAspect="1"/>
          </p:cNvPicPr>
          <p:nvPr/>
        </p:nvPicPr>
        <p:blipFill>
          <a:blip r:embed="rId4">
            <a:duotone>
              <a:prstClr val="black"/>
              <a:schemeClr val="accent5">
                <a:tint val="45000"/>
                <a:satMod val="400000"/>
              </a:schemeClr>
            </a:duotone>
          </a:blip>
          <a:stretch>
            <a:fillRect/>
          </a:stretch>
        </p:blipFill>
        <p:spPr>
          <a:xfrm>
            <a:off x="0" y="917987"/>
            <a:ext cx="9144000" cy="127322"/>
          </a:xfrm>
          <a:prstGeom prst="rect">
            <a:avLst/>
          </a:prstGeom>
        </p:spPr>
      </p:pic>
      <p:sp>
        <p:nvSpPr>
          <p:cNvPr id="25" name="Rectangle 4">
            <a:extLst>
              <a:ext uri="{FF2B5EF4-FFF2-40B4-BE49-F238E27FC236}">
                <a16:creationId xmlns:a16="http://schemas.microsoft.com/office/drawing/2014/main" id="{8189F25A-6A53-4638-9FC3-E8B12EBF6036}"/>
              </a:ext>
            </a:extLst>
          </p:cNvPr>
          <p:cNvSpPr txBox="1">
            <a:spLocks noChangeArrowheads="1"/>
          </p:cNvSpPr>
          <p:nvPr/>
        </p:nvSpPr>
        <p:spPr>
          <a:xfrm>
            <a:off x="4657599" y="3769190"/>
            <a:ext cx="3814588" cy="6943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Wingdings" panose="05000000000000000000" pitchFamily="2" charset="2"/>
              <a:buNone/>
            </a:pPr>
            <a:r>
              <a:rPr lang="ja-JP" altLang="en-US" sz="2400">
                <a:solidFill>
                  <a:schemeClr val="hlink"/>
                </a:solidFill>
              </a:rPr>
              <a:t>見本</a:t>
            </a:r>
          </a:p>
        </p:txBody>
      </p:sp>
      <p:sp>
        <p:nvSpPr>
          <p:cNvPr id="26" name="Line 2">
            <a:extLst>
              <a:ext uri="{FF2B5EF4-FFF2-40B4-BE49-F238E27FC236}">
                <a16:creationId xmlns:a16="http://schemas.microsoft.com/office/drawing/2014/main" id="{E47E94D7-CE42-48E3-AB4C-7D5F925B3E12}"/>
              </a:ext>
            </a:extLst>
          </p:cNvPr>
          <p:cNvSpPr>
            <a:spLocks noChangeShapeType="1"/>
          </p:cNvSpPr>
          <p:nvPr/>
        </p:nvSpPr>
        <p:spPr bwMode="auto">
          <a:xfrm>
            <a:off x="4657597" y="4185214"/>
            <a:ext cx="444015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 name="Line 13">
            <a:extLst>
              <a:ext uri="{FF2B5EF4-FFF2-40B4-BE49-F238E27FC236}">
                <a16:creationId xmlns:a16="http://schemas.microsoft.com/office/drawing/2014/main" id="{4E917749-F9C1-4183-BF01-E16402F07C16}"/>
              </a:ext>
            </a:extLst>
          </p:cNvPr>
          <p:cNvSpPr>
            <a:spLocks noChangeShapeType="1"/>
          </p:cNvSpPr>
          <p:nvPr/>
        </p:nvSpPr>
        <p:spPr bwMode="auto">
          <a:xfrm>
            <a:off x="4657597" y="4393227"/>
            <a:ext cx="444015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 name="Line 14">
            <a:extLst>
              <a:ext uri="{FF2B5EF4-FFF2-40B4-BE49-F238E27FC236}">
                <a16:creationId xmlns:a16="http://schemas.microsoft.com/office/drawing/2014/main" id="{8135BBFD-E20C-44B3-8916-0F428DA3945A}"/>
              </a:ext>
            </a:extLst>
          </p:cNvPr>
          <p:cNvSpPr>
            <a:spLocks noChangeShapeType="1"/>
          </p:cNvSpPr>
          <p:nvPr/>
        </p:nvSpPr>
        <p:spPr bwMode="auto">
          <a:xfrm>
            <a:off x="4657597" y="5988501"/>
            <a:ext cx="444015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 name="Line 15">
            <a:extLst>
              <a:ext uri="{FF2B5EF4-FFF2-40B4-BE49-F238E27FC236}">
                <a16:creationId xmlns:a16="http://schemas.microsoft.com/office/drawing/2014/main" id="{3D07F744-2E3F-4FB2-86F6-A42E6A349131}"/>
              </a:ext>
            </a:extLst>
          </p:cNvPr>
          <p:cNvSpPr>
            <a:spLocks noChangeShapeType="1"/>
          </p:cNvSpPr>
          <p:nvPr/>
        </p:nvSpPr>
        <p:spPr bwMode="auto">
          <a:xfrm flipH="1">
            <a:off x="5419291" y="4185214"/>
            <a:ext cx="0" cy="180328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 name="Line 16">
            <a:extLst>
              <a:ext uri="{FF2B5EF4-FFF2-40B4-BE49-F238E27FC236}">
                <a16:creationId xmlns:a16="http://schemas.microsoft.com/office/drawing/2014/main" id="{CB84FC64-E05F-4A97-B412-5129EBCA483E}"/>
              </a:ext>
            </a:extLst>
          </p:cNvPr>
          <p:cNvSpPr>
            <a:spLocks noChangeShapeType="1"/>
          </p:cNvSpPr>
          <p:nvPr/>
        </p:nvSpPr>
        <p:spPr bwMode="auto">
          <a:xfrm flipH="1">
            <a:off x="7708961" y="4185216"/>
            <a:ext cx="0" cy="194247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 name="Line 17">
            <a:extLst>
              <a:ext uri="{FF2B5EF4-FFF2-40B4-BE49-F238E27FC236}">
                <a16:creationId xmlns:a16="http://schemas.microsoft.com/office/drawing/2014/main" id="{9573763F-7779-4D05-B100-255556FF5C27}"/>
              </a:ext>
            </a:extLst>
          </p:cNvPr>
          <p:cNvSpPr>
            <a:spLocks noChangeShapeType="1"/>
          </p:cNvSpPr>
          <p:nvPr/>
        </p:nvSpPr>
        <p:spPr bwMode="auto">
          <a:xfrm>
            <a:off x="7708961" y="5988503"/>
            <a:ext cx="0" cy="76322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 name="Line 18">
            <a:extLst>
              <a:ext uri="{FF2B5EF4-FFF2-40B4-BE49-F238E27FC236}">
                <a16:creationId xmlns:a16="http://schemas.microsoft.com/office/drawing/2014/main" id="{7A720921-CD9A-4870-810C-2DAFF56F4B2B}"/>
              </a:ext>
            </a:extLst>
          </p:cNvPr>
          <p:cNvSpPr>
            <a:spLocks noChangeShapeType="1"/>
          </p:cNvSpPr>
          <p:nvPr/>
        </p:nvSpPr>
        <p:spPr bwMode="auto">
          <a:xfrm>
            <a:off x="4657597" y="4670067"/>
            <a:ext cx="444015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6" name="Line 20">
            <a:extLst>
              <a:ext uri="{FF2B5EF4-FFF2-40B4-BE49-F238E27FC236}">
                <a16:creationId xmlns:a16="http://schemas.microsoft.com/office/drawing/2014/main" id="{7A8BA226-64EF-48B4-AB46-06C994830DD5}"/>
              </a:ext>
            </a:extLst>
          </p:cNvPr>
          <p:cNvSpPr>
            <a:spLocks noChangeShapeType="1"/>
          </p:cNvSpPr>
          <p:nvPr/>
        </p:nvSpPr>
        <p:spPr bwMode="auto">
          <a:xfrm>
            <a:off x="4657597" y="4902552"/>
            <a:ext cx="444015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 name="Line 22">
            <a:extLst>
              <a:ext uri="{FF2B5EF4-FFF2-40B4-BE49-F238E27FC236}">
                <a16:creationId xmlns:a16="http://schemas.microsoft.com/office/drawing/2014/main" id="{759575A9-7D04-4A6E-9068-BDAC5FA2DF60}"/>
              </a:ext>
            </a:extLst>
          </p:cNvPr>
          <p:cNvSpPr>
            <a:spLocks noChangeShapeType="1"/>
          </p:cNvSpPr>
          <p:nvPr/>
        </p:nvSpPr>
        <p:spPr bwMode="auto">
          <a:xfrm>
            <a:off x="4657597" y="5433291"/>
            <a:ext cx="444015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 name="Line 23">
            <a:extLst>
              <a:ext uri="{FF2B5EF4-FFF2-40B4-BE49-F238E27FC236}">
                <a16:creationId xmlns:a16="http://schemas.microsoft.com/office/drawing/2014/main" id="{B7D31C99-64DD-4896-8003-6B5C72EA2E60}"/>
              </a:ext>
            </a:extLst>
          </p:cNvPr>
          <p:cNvSpPr>
            <a:spLocks noChangeShapeType="1"/>
          </p:cNvSpPr>
          <p:nvPr/>
        </p:nvSpPr>
        <p:spPr bwMode="auto">
          <a:xfrm>
            <a:off x="4657597" y="5711661"/>
            <a:ext cx="444015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 name="Rectangle 24">
            <a:extLst>
              <a:ext uri="{FF2B5EF4-FFF2-40B4-BE49-F238E27FC236}">
                <a16:creationId xmlns:a16="http://schemas.microsoft.com/office/drawing/2014/main" id="{BB1E860D-F53A-4BD5-8980-563AF2D56577}"/>
              </a:ext>
            </a:extLst>
          </p:cNvPr>
          <p:cNvSpPr>
            <a:spLocks noChangeArrowheads="1"/>
          </p:cNvSpPr>
          <p:nvPr/>
        </p:nvSpPr>
        <p:spPr bwMode="auto">
          <a:xfrm>
            <a:off x="7987333" y="4462056"/>
            <a:ext cx="763224" cy="114713"/>
          </a:xfrm>
          <a:prstGeom prst="rect">
            <a:avLst/>
          </a:prstGeom>
          <a:solidFill>
            <a:schemeClr val="accent1">
              <a:alpha val="0"/>
            </a:schemeClr>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tx2"/>
              </a:buClr>
              <a:buSzPct val="75000"/>
              <a:buFont typeface="Wingdings" panose="05000000000000000000" pitchFamily="2" charset="2"/>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2"/>
              </a:buClr>
              <a:buSzPct val="8500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spcBef>
                <a:spcPct val="0"/>
              </a:spcBef>
              <a:buClrTx/>
              <a:buSzTx/>
              <a:buFontTx/>
              <a:buNone/>
            </a:pPr>
            <a:r>
              <a:rPr lang="ja-JP" altLang="en-US" sz="800">
                <a:solidFill>
                  <a:schemeClr val="hlink"/>
                </a:solidFill>
                <a:latin typeface="Impact" panose="020B0806030902050204" pitchFamily="34" charset="0"/>
                <a:ea typeface="HGS行書体" panose="03000600000000000000" pitchFamily="66" charset="-128"/>
              </a:rPr>
              <a:t>中京区長</a:t>
            </a:r>
          </a:p>
        </p:txBody>
      </p:sp>
      <p:sp>
        <p:nvSpPr>
          <p:cNvPr id="40" name="Line 26">
            <a:extLst>
              <a:ext uri="{FF2B5EF4-FFF2-40B4-BE49-F238E27FC236}">
                <a16:creationId xmlns:a16="http://schemas.microsoft.com/office/drawing/2014/main" id="{35ACC93E-C5C5-449D-B39E-16D448D96A6F}"/>
              </a:ext>
            </a:extLst>
          </p:cNvPr>
          <p:cNvSpPr>
            <a:spLocks noChangeShapeType="1"/>
          </p:cNvSpPr>
          <p:nvPr/>
        </p:nvSpPr>
        <p:spPr bwMode="auto">
          <a:xfrm>
            <a:off x="4657597" y="5156450"/>
            <a:ext cx="444015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 name="Rectangle 15">
            <a:extLst>
              <a:ext uri="{FF2B5EF4-FFF2-40B4-BE49-F238E27FC236}">
                <a16:creationId xmlns:a16="http://schemas.microsoft.com/office/drawing/2014/main" id="{A4442328-B3E7-405F-AB4C-D0ADEF6FD363}"/>
              </a:ext>
            </a:extLst>
          </p:cNvPr>
          <p:cNvSpPr>
            <a:spLocks noChangeArrowheads="1"/>
          </p:cNvSpPr>
          <p:nvPr/>
        </p:nvSpPr>
        <p:spPr bwMode="auto">
          <a:xfrm>
            <a:off x="1679447" y="5446080"/>
            <a:ext cx="1668951" cy="237111"/>
          </a:xfrm>
          <a:prstGeom prst="rect">
            <a:avLst/>
          </a:prstGeom>
          <a:solidFill>
            <a:srgbClr val="99CCFF">
              <a:alpha val="39000"/>
            </a:srgbClr>
          </a:solidFill>
          <a:ln>
            <a:noFill/>
          </a:ln>
          <a:effectLst/>
          <a:extLst/>
        </p:spPr>
        <p:txBody>
          <a:bodyPr wrap="none" anchor="ctr"/>
          <a:lstStyle>
            <a:lvl1pPr>
              <a:spcBef>
                <a:spcPct val="20000"/>
              </a:spcBef>
              <a:buClr>
                <a:schemeClr val="hlink"/>
              </a:buClr>
              <a:buSzPct val="80000"/>
              <a:buFont typeface="Wingdings" panose="05000000000000000000" pitchFamily="2" charset="2"/>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tx2"/>
              </a:buClr>
              <a:buSzPct val="75000"/>
              <a:buFont typeface="Wingdings" panose="05000000000000000000" pitchFamily="2" charset="2"/>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2"/>
              </a:buClr>
              <a:buSzPct val="8500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ClrTx/>
              <a:buSzTx/>
              <a:buFontTx/>
              <a:buNone/>
            </a:pPr>
            <a:endParaRPr lang="ja-JP" altLang="en-US" sz="1800">
              <a:latin typeface="Impact" panose="020B0806030902050204" pitchFamily="34" charset="0"/>
              <a:ea typeface="ＭＳ Ｐゴシック" panose="020B0600070205080204" pitchFamily="50" charset="-128"/>
            </a:endParaRPr>
          </a:p>
        </p:txBody>
      </p:sp>
      <p:sp>
        <p:nvSpPr>
          <p:cNvPr id="52" name="Rectangle 15">
            <a:extLst>
              <a:ext uri="{FF2B5EF4-FFF2-40B4-BE49-F238E27FC236}">
                <a16:creationId xmlns:a16="http://schemas.microsoft.com/office/drawing/2014/main" id="{8065E14D-C0FA-4CC5-8C80-95209083CEE2}"/>
              </a:ext>
            </a:extLst>
          </p:cNvPr>
          <p:cNvSpPr>
            <a:spLocks noChangeArrowheads="1"/>
          </p:cNvSpPr>
          <p:nvPr/>
        </p:nvSpPr>
        <p:spPr bwMode="auto">
          <a:xfrm>
            <a:off x="142819" y="6601690"/>
            <a:ext cx="3205579" cy="150038"/>
          </a:xfrm>
          <a:prstGeom prst="rect">
            <a:avLst/>
          </a:prstGeom>
          <a:solidFill>
            <a:srgbClr val="99CCFF">
              <a:alpha val="39000"/>
            </a:srgbClr>
          </a:solidFill>
          <a:ln>
            <a:noFill/>
          </a:ln>
          <a:effectLst/>
          <a:extLst/>
        </p:spPr>
        <p:txBody>
          <a:bodyPr wrap="none" anchor="ctr"/>
          <a:lstStyle>
            <a:lvl1pPr>
              <a:spcBef>
                <a:spcPct val="20000"/>
              </a:spcBef>
              <a:buClr>
                <a:schemeClr val="hlink"/>
              </a:buClr>
              <a:buSzPct val="80000"/>
              <a:buFont typeface="Wingdings" panose="05000000000000000000" pitchFamily="2" charset="2"/>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tx2"/>
              </a:buClr>
              <a:buSzPct val="75000"/>
              <a:buFont typeface="Wingdings" panose="05000000000000000000" pitchFamily="2" charset="2"/>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2"/>
              </a:buClr>
              <a:buSzPct val="8500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ClrTx/>
              <a:buSzTx/>
              <a:buFontTx/>
              <a:buNone/>
            </a:pPr>
            <a:endParaRPr lang="ja-JP" altLang="en-US" sz="1800">
              <a:latin typeface="Impact" panose="020B0806030902050204" pitchFamily="34" charset="0"/>
              <a:ea typeface="ＭＳ Ｐゴシック" panose="020B0600070205080204" pitchFamily="50" charset="-128"/>
            </a:endParaRPr>
          </a:p>
        </p:txBody>
      </p:sp>
      <p:sp>
        <p:nvSpPr>
          <p:cNvPr id="53" name="Rectangle 13">
            <a:extLst>
              <a:ext uri="{FF2B5EF4-FFF2-40B4-BE49-F238E27FC236}">
                <a16:creationId xmlns:a16="http://schemas.microsoft.com/office/drawing/2014/main" id="{162E59BF-8D09-4CCD-8C6A-F6EA6B16BD45}"/>
              </a:ext>
            </a:extLst>
          </p:cNvPr>
          <p:cNvSpPr>
            <a:spLocks noChangeArrowheads="1"/>
          </p:cNvSpPr>
          <p:nvPr/>
        </p:nvSpPr>
        <p:spPr bwMode="auto">
          <a:xfrm>
            <a:off x="169566" y="1095165"/>
            <a:ext cx="8755305" cy="2483763"/>
          </a:xfrm>
          <a:prstGeom prst="rect">
            <a:avLst/>
          </a:prstGeom>
          <a:noFill/>
          <a:ln w="28575">
            <a:solidFill>
              <a:schemeClr val="accent6"/>
            </a:solidFill>
            <a:miter lim="800000"/>
            <a:headEnd/>
            <a:tailEnd/>
          </a:ln>
          <a:effectLst/>
          <a:extLst/>
        </p:spPr>
        <p:txBody>
          <a:bodyPr/>
          <a:lstStyle>
            <a:lvl1pPr marL="342900" indent="-342900">
              <a:spcBef>
                <a:spcPct val="20000"/>
              </a:spcBef>
              <a:buClr>
                <a:schemeClr val="hlink"/>
              </a:buClr>
              <a:buSzPct val="80000"/>
              <a:buFont typeface="Wingdings" panose="05000000000000000000" pitchFamily="2" charset="2"/>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tx2"/>
              </a:buClr>
              <a:buSzPct val="75000"/>
              <a:buFont typeface="Wingdings" panose="05000000000000000000" pitchFamily="2" charset="2"/>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2"/>
              </a:buClr>
              <a:buSzPct val="8500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ClrTx/>
            </a:pPr>
            <a:r>
              <a:rPr lang="ja-JP" altLang="en-US" sz="2400" dirty="0">
                <a:latin typeface="Meiryo UI" panose="020B0604030504040204" pitchFamily="50" charset="-128"/>
                <a:ea typeface="Meiryo UI" panose="020B0604030504040204" pitchFamily="50" charset="-128"/>
              </a:rPr>
              <a:t>「資格外活動許可」の期限は、</a:t>
            </a:r>
            <a:r>
              <a:rPr lang="ja-JP" altLang="en-US" sz="2400" b="1" u="sng" dirty="0">
                <a:solidFill>
                  <a:srgbClr val="003399"/>
                </a:solidFill>
                <a:latin typeface="Meiryo UI" panose="020B0604030504040204" pitchFamily="50" charset="-128"/>
                <a:ea typeface="Meiryo UI" panose="020B0604030504040204" pitchFamily="50" charset="-128"/>
              </a:rPr>
              <a:t>与えられている在留期限と同じ</a:t>
            </a:r>
            <a:r>
              <a:rPr lang="ja-JP" altLang="en-US" sz="2400" dirty="0">
                <a:latin typeface="Meiryo UI" panose="020B0604030504040204" pitchFamily="50" charset="-128"/>
                <a:ea typeface="Meiryo UI" panose="020B0604030504040204" pitchFamily="50" charset="-128"/>
              </a:rPr>
              <a:t>です。</a:t>
            </a:r>
          </a:p>
          <a:p>
            <a:pPr>
              <a:buClrTx/>
            </a:pPr>
            <a:r>
              <a:rPr lang="ja-JP" altLang="en-US" sz="2400" dirty="0">
                <a:latin typeface="Meiryo UI" panose="020B0604030504040204" pitchFamily="50" charset="-128"/>
                <a:ea typeface="Meiryo UI" panose="020B0604030504040204" pitchFamily="50" charset="-128"/>
              </a:rPr>
              <a:t>在留期間を更新すると（新しい在留カードになると）、すでに取得していた許可は無効となります。改めて、出入国在留管理局で資格外活動許可を取得してください。</a:t>
            </a:r>
          </a:p>
          <a:p>
            <a:pPr>
              <a:buClrTx/>
            </a:pPr>
            <a:r>
              <a:rPr lang="ja-JP" altLang="en-US" sz="2400" dirty="0">
                <a:latin typeface="Meiryo UI" panose="020B0604030504040204" pitchFamily="50" charset="-128"/>
                <a:ea typeface="Meiryo UI" panose="020B0604030504040204" pitchFamily="50" charset="-128"/>
              </a:rPr>
              <a:t>アルバイトの許容時間数：</a:t>
            </a:r>
            <a:r>
              <a:rPr lang="en-US" altLang="ja-JP" sz="2800" b="1" u="sng" dirty="0">
                <a:solidFill>
                  <a:srgbClr val="FF0000"/>
                </a:solidFill>
                <a:latin typeface="Meiryo UI" panose="020B0604030504040204" pitchFamily="50" charset="-128"/>
                <a:ea typeface="Meiryo UI" panose="020B0604030504040204" pitchFamily="50" charset="-128"/>
              </a:rPr>
              <a:t>1</a:t>
            </a:r>
            <a:r>
              <a:rPr lang="ja-JP" altLang="en-US" sz="2800" b="1" u="sng" dirty="0">
                <a:solidFill>
                  <a:srgbClr val="FF0000"/>
                </a:solidFill>
                <a:latin typeface="Meiryo UI" panose="020B0604030504040204" pitchFamily="50" charset="-128"/>
                <a:ea typeface="Meiryo UI" panose="020B0604030504040204" pitchFamily="50" charset="-128"/>
              </a:rPr>
              <a:t>週間につき</a:t>
            </a:r>
            <a:r>
              <a:rPr lang="en-US" altLang="ja-JP" sz="2800" b="1" u="sng" dirty="0">
                <a:solidFill>
                  <a:srgbClr val="FF0000"/>
                </a:solidFill>
                <a:latin typeface="Meiryo UI" panose="020B0604030504040204" pitchFamily="50" charset="-128"/>
                <a:ea typeface="Meiryo UI" panose="020B0604030504040204" pitchFamily="50" charset="-128"/>
              </a:rPr>
              <a:t>28</a:t>
            </a:r>
            <a:r>
              <a:rPr lang="ja-JP" altLang="en-US" sz="2800" b="1" u="sng" dirty="0">
                <a:solidFill>
                  <a:srgbClr val="FF0000"/>
                </a:solidFill>
                <a:latin typeface="Meiryo UI" panose="020B0604030504040204" pitchFamily="50" charset="-128"/>
                <a:ea typeface="Meiryo UI" panose="020B0604030504040204" pitchFamily="50" charset="-128"/>
              </a:rPr>
              <a:t>時間以内</a:t>
            </a:r>
            <a:endParaRPr lang="ja-JP" altLang="en-US" sz="2400" b="1" u="sng" dirty="0">
              <a:solidFill>
                <a:srgbClr val="FF0000"/>
              </a:solidFill>
              <a:latin typeface="Meiryo UI" panose="020B0604030504040204" pitchFamily="50" charset="-128"/>
              <a:ea typeface="Meiryo UI" panose="020B0604030504040204" pitchFamily="50" charset="-128"/>
            </a:endParaRPr>
          </a:p>
          <a:p>
            <a:pPr marL="0" indent="0">
              <a:buClrTx/>
              <a:buNone/>
            </a:pPr>
            <a:r>
              <a:rPr lang="ja-JP" altLang="en-US" sz="2000" dirty="0">
                <a:latin typeface="Meiryo UI" panose="020B0604030504040204" pitchFamily="50" charset="-128"/>
                <a:ea typeface="Meiryo UI" panose="020B0604030504040204" pitchFamily="50" charset="-128"/>
              </a:rPr>
              <a:t> （学年暦で定める長期休暇中は、</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日</a:t>
            </a:r>
            <a:r>
              <a:rPr lang="en-US" altLang="ja-JP" sz="2000" dirty="0">
                <a:latin typeface="Meiryo UI" panose="020B0604030504040204" pitchFamily="50" charset="-128"/>
                <a:ea typeface="Meiryo UI" panose="020B0604030504040204" pitchFamily="50" charset="-128"/>
              </a:rPr>
              <a:t>8</a:t>
            </a:r>
            <a:r>
              <a:rPr lang="ja-JP" altLang="en-US" sz="2000" dirty="0">
                <a:latin typeface="Meiryo UI" panose="020B0604030504040204" pitchFamily="50" charset="-128"/>
                <a:ea typeface="Meiryo UI" panose="020B0604030504040204" pitchFamily="50" charset="-128"/>
              </a:rPr>
              <a:t>時間、</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週間につき</a:t>
            </a:r>
            <a:r>
              <a:rPr lang="en-US" altLang="ja-JP" sz="2000" dirty="0">
                <a:latin typeface="Meiryo UI" panose="020B0604030504040204" pitchFamily="50" charset="-128"/>
                <a:ea typeface="Meiryo UI" panose="020B0604030504040204" pitchFamily="50" charset="-128"/>
              </a:rPr>
              <a:t>40</a:t>
            </a:r>
            <a:r>
              <a:rPr lang="ja-JP" altLang="en-US" sz="2000" dirty="0">
                <a:latin typeface="Meiryo UI" panose="020B0604030504040204" pitchFamily="50" charset="-128"/>
                <a:ea typeface="Meiryo UI" panose="020B0604030504040204" pitchFamily="50" charset="-128"/>
              </a:rPr>
              <a:t>時間以内）</a:t>
            </a:r>
          </a:p>
        </p:txBody>
      </p:sp>
      <p:sp>
        <p:nvSpPr>
          <p:cNvPr id="54" name="Oval 6">
            <a:extLst>
              <a:ext uri="{FF2B5EF4-FFF2-40B4-BE49-F238E27FC236}">
                <a16:creationId xmlns:a16="http://schemas.microsoft.com/office/drawing/2014/main" id="{0E5433A0-741F-4EA6-9F41-7E643C9A7864}"/>
              </a:ext>
            </a:extLst>
          </p:cNvPr>
          <p:cNvSpPr>
            <a:spLocks noChangeArrowheads="1"/>
          </p:cNvSpPr>
          <p:nvPr/>
        </p:nvSpPr>
        <p:spPr bwMode="auto">
          <a:xfrm>
            <a:off x="7888" y="5590552"/>
            <a:ext cx="3485940" cy="741793"/>
          </a:xfrm>
          <a:prstGeom prst="ellipse">
            <a:avLst/>
          </a:prstGeom>
          <a:solidFill>
            <a:schemeClr val="bg1">
              <a:alpha val="0"/>
            </a:schemeClr>
          </a:solidFill>
          <a:ln w="38100">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tx2"/>
              </a:buClr>
              <a:buSzPct val="75000"/>
              <a:buFont typeface="Wingdings" panose="05000000000000000000" pitchFamily="2" charset="2"/>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2"/>
              </a:buClr>
              <a:buSzPct val="8500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ClrTx/>
              <a:buSzTx/>
              <a:buFontTx/>
              <a:buNone/>
            </a:pPr>
            <a:endParaRPr lang="ja-JP" altLang="en-US" sz="1800" dirty="0">
              <a:latin typeface="Impact" panose="020B0806030902050204" pitchFamily="34" charset="0"/>
              <a:ea typeface="ＭＳ Ｐゴシック" panose="020B0600070205080204" pitchFamily="50" charset="-128"/>
            </a:endParaRPr>
          </a:p>
        </p:txBody>
      </p:sp>
      <p:cxnSp>
        <p:nvCxnSpPr>
          <p:cNvPr id="55" name="直線コネクタ 54">
            <a:extLst>
              <a:ext uri="{FF2B5EF4-FFF2-40B4-BE49-F238E27FC236}">
                <a16:creationId xmlns:a16="http://schemas.microsoft.com/office/drawing/2014/main" id="{CC45A32F-1BBF-49F2-A2D7-15DE9F54A23D}"/>
              </a:ext>
            </a:extLst>
          </p:cNvPr>
          <p:cNvCxnSpPr>
            <a:cxnSpLocks/>
            <a:stCxn id="42" idx="1"/>
          </p:cNvCxnSpPr>
          <p:nvPr/>
        </p:nvCxnSpPr>
        <p:spPr>
          <a:xfrm flipH="1" flipV="1">
            <a:off x="3438100" y="6081800"/>
            <a:ext cx="2217148" cy="30613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2" name="Rectangle 27">
            <a:extLst>
              <a:ext uri="{FF2B5EF4-FFF2-40B4-BE49-F238E27FC236}">
                <a16:creationId xmlns:a16="http://schemas.microsoft.com/office/drawing/2014/main" id="{064766BF-9562-4620-BBD3-C1CA8BA0085F}"/>
              </a:ext>
            </a:extLst>
          </p:cNvPr>
          <p:cNvSpPr>
            <a:spLocks noChangeArrowheads="1"/>
          </p:cNvSpPr>
          <p:nvPr/>
        </p:nvSpPr>
        <p:spPr bwMode="auto">
          <a:xfrm>
            <a:off x="5655248" y="6167630"/>
            <a:ext cx="1891070" cy="440612"/>
          </a:xfrm>
          <a:prstGeom prst="rect">
            <a:avLst/>
          </a:prstGeom>
          <a:solidFill>
            <a:schemeClr val="accent1">
              <a:alpha val="0"/>
            </a:schemeClr>
          </a:solidFill>
          <a:ln w="2857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tx2"/>
              </a:buClr>
              <a:buSzPct val="75000"/>
              <a:buFont typeface="Wingdings" panose="05000000000000000000" pitchFamily="2" charset="2"/>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2"/>
              </a:buClr>
              <a:buSzPct val="8500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spcBef>
                <a:spcPct val="0"/>
              </a:spcBef>
              <a:buClrTx/>
              <a:buSzTx/>
              <a:buFontTx/>
              <a:buNone/>
            </a:pPr>
            <a:r>
              <a:rPr lang="ja-JP" altLang="en-US" sz="1100">
                <a:latin typeface="BIZ UDPゴシック" panose="020B0400000000000000" pitchFamily="50" charset="-128"/>
                <a:ea typeface="BIZ UDPゴシック" panose="020B0400000000000000" pitchFamily="50" charset="-128"/>
              </a:rPr>
              <a:t>許可：原則週</a:t>
            </a:r>
            <a:r>
              <a:rPr lang="en-US" altLang="ja-JP" sz="1100">
                <a:latin typeface="BIZ UDPゴシック" panose="020B0400000000000000" pitchFamily="50" charset="-128"/>
                <a:ea typeface="BIZ UDPゴシック" panose="020B0400000000000000" pitchFamily="50" charset="-128"/>
              </a:rPr>
              <a:t>28</a:t>
            </a:r>
            <a:r>
              <a:rPr lang="ja-JP" altLang="en-US" sz="1100">
                <a:latin typeface="BIZ UDPゴシック" panose="020B0400000000000000" pitchFamily="50" charset="-128"/>
                <a:ea typeface="BIZ UDPゴシック" panose="020B0400000000000000" pitchFamily="50" charset="-128"/>
              </a:rPr>
              <a:t>時間以内</a:t>
            </a:r>
          </a:p>
          <a:p>
            <a:pPr algn="ctr" eaLnBrk="1" hangingPunct="1">
              <a:spcBef>
                <a:spcPct val="0"/>
              </a:spcBef>
              <a:buClrTx/>
              <a:buSzTx/>
              <a:buFontTx/>
              <a:buNone/>
            </a:pPr>
            <a:r>
              <a:rPr lang="ja-JP" altLang="en-US" sz="1100">
                <a:latin typeface="BIZ UDPゴシック" panose="020B0400000000000000" pitchFamily="50" charset="-128"/>
                <a:ea typeface="BIZ UDPゴシック" panose="020B0400000000000000" pitchFamily="50" charset="-128"/>
              </a:rPr>
              <a:t>風俗営業等の従事を除く</a:t>
            </a:r>
          </a:p>
        </p:txBody>
      </p:sp>
      <p:sp>
        <p:nvSpPr>
          <p:cNvPr id="41" name="Rectangle 2">
            <a:extLst>
              <a:ext uri="{FF2B5EF4-FFF2-40B4-BE49-F238E27FC236}">
                <a16:creationId xmlns:a16="http://schemas.microsoft.com/office/drawing/2014/main" id="{C8B2ACC4-86D8-4163-B228-7F8C4B519D06}"/>
              </a:ext>
            </a:extLst>
          </p:cNvPr>
          <p:cNvSpPr>
            <a:spLocks noGrp="1" noChangeArrowheads="1"/>
          </p:cNvSpPr>
          <p:nvPr>
            <p:ph type="title"/>
          </p:nvPr>
        </p:nvSpPr>
        <p:spPr>
          <a:xfrm>
            <a:off x="107506" y="39775"/>
            <a:ext cx="9036494" cy="98626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r>
              <a:rPr lang="ja-JP" altLang="en-US" sz="4000" b="1" dirty="0">
                <a:solidFill>
                  <a:schemeClr val="tx2"/>
                </a:solidFill>
                <a:latin typeface="Meiryo UI" panose="020B0604030504040204" pitchFamily="50" charset="-128"/>
                <a:ea typeface="Meiryo UI" panose="020B0604030504040204" pitchFamily="50" charset="-128"/>
              </a:rPr>
              <a:t>在留資格 ～資格外活動許可～</a:t>
            </a:r>
          </a:p>
        </p:txBody>
      </p:sp>
      <p:sp>
        <p:nvSpPr>
          <p:cNvPr id="46" name="Rectangle 13">
            <a:extLst>
              <a:ext uri="{FF2B5EF4-FFF2-40B4-BE49-F238E27FC236}">
                <a16:creationId xmlns:a16="http://schemas.microsoft.com/office/drawing/2014/main" id="{3284D9DB-87BE-4B7D-94C7-37FF8DAB0C2A}"/>
              </a:ext>
            </a:extLst>
          </p:cNvPr>
          <p:cNvSpPr>
            <a:spLocks noChangeArrowheads="1"/>
          </p:cNvSpPr>
          <p:nvPr/>
        </p:nvSpPr>
        <p:spPr bwMode="auto">
          <a:xfrm>
            <a:off x="4786732" y="5368883"/>
            <a:ext cx="2920993" cy="816766"/>
          </a:xfrm>
          <a:prstGeom prst="rect">
            <a:avLst/>
          </a:prstGeom>
          <a:noFill/>
          <a:ln w="28575">
            <a:noFill/>
            <a:miter lim="800000"/>
            <a:headEnd/>
            <a:tailEnd/>
          </a:ln>
          <a:effectLst/>
          <a:extLst/>
        </p:spPr>
        <p:txBody>
          <a:bodyPr/>
          <a:lstStyle>
            <a:lvl1pPr marL="342900" indent="-342900">
              <a:spcBef>
                <a:spcPct val="20000"/>
              </a:spcBef>
              <a:buClr>
                <a:schemeClr val="hlink"/>
              </a:buClr>
              <a:buSzPct val="80000"/>
              <a:buFont typeface="Wingdings" panose="05000000000000000000" pitchFamily="2" charset="2"/>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tx2"/>
              </a:buClr>
              <a:buSzPct val="75000"/>
              <a:buFont typeface="Wingdings" panose="05000000000000000000" pitchFamily="2" charset="2"/>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2"/>
              </a:buClr>
              <a:buSzPct val="8500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marL="0" indent="0">
              <a:buClrTx/>
              <a:buNone/>
            </a:pPr>
            <a:r>
              <a:rPr lang="ja-JP" altLang="en-US" sz="2400" b="1" dirty="0">
                <a:solidFill>
                  <a:srgbClr val="003399"/>
                </a:solidFill>
                <a:latin typeface="Meiryo UI" panose="020B0604030504040204" pitchFamily="50" charset="-128"/>
                <a:ea typeface="Meiryo UI" panose="020B0604030504040204" pitchFamily="50" charset="-128"/>
              </a:rPr>
              <a:t>この「許可」は</a:t>
            </a:r>
            <a:br>
              <a:rPr lang="en-US" altLang="ja-JP" sz="2400" b="1" dirty="0">
                <a:solidFill>
                  <a:srgbClr val="003399"/>
                </a:solidFill>
                <a:latin typeface="Meiryo UI" panose="020B0604030504040204" pitchFamily="50" charset="-128"/>
                <a:ea typeface="Meiryo UI" panose="020B0604030504040204" pitchFamily="50" charset="-128"/>
              </a:rPr>
            </a:br>
            <a:r>
              <a:rPr lang="ja-JP" altLang="en-US" sz="2400" b="1" dirty="0">
                <a:solidFill>
                  <a:srgbClr val="003399"/>
                </a:solidFill>
                <a:latin typeface="Meiryo UI" panose="020B0604030504040204" pitchFamily="50" charset="-128"/>
                <a:ea typeface="Meiryo UI" panose="020B0604030504040204" pitchFamily="50" charset="-128"/>
              </a:rPr>
              <a:t>在留期限まで有効。</a:t>
            </a:r>
          </a:p>
        </p:txBody>
      </p:sp>
      <p:cxnSp>
        <p:nvCxnSpPr>
          <p:cNvPr id="47" name="直線コネクタ 46">
            <a:extLst>
              <a:ext uri="{FF2B5EF4-FFF2-40B4-BE49-F238E27FC236}">
                <a16:creationId xmlns:a16="http://schemas.microsoft.com/office/drawing/2014/main" id="{1BB5AAEB-CD48-4BB5-8D2E-586EE1863CB5}"/>
              </a:ext>
            </a:extLst>
          </p:cNvPr>
          <p:cNvCxnSpPr>
            <a:cxnSpLocks/>
            <a:stCxn id="42" idx="0"/>
          </p:cNvCxnSpPr>
          <p:nvPr/>
        </p:nvCxnSpPr>
        <p:spPr>
          <a:xfrm flipV="1">
            <a:off x="6600783" y="1517292"/>
            <a:ext cx="259631" cy="465033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57" name="スライド番号プレースホルダー 3">
            <a:extLst>
              <a:ext uri="{FF2B5EF4-FFF2-40B4-BE49-F238E27FC236}">
                <a16:creationId xmlns:a16="http://schemas.microsoft.com/office/drawing/2014/main" id="{6055ECBF-2B5C-414E-9BC5-A74DFF53EC16}"/>
              </a:ext>
            </a:extLst>
          </p:cNvPr>
          <p:cNvSpPr>
            <a:spLocks noGrp="1"/>
          </p:cNvSpPr>
          <p:nvPr>
            <p:ph type="sldNum" sz="quarter" idx="12"/>
          </p:nvPr>
        </p:nvSpPr>
        <p:spPr>
          <a:xfrm>
            <a:off x="7086600" y="6450111"/>
            <a:ext cx="2057400" cy="365125"/>
          </a:xfrm>
        </p:spPr>
        <p:txBody>
          <a:bodyPr/>
          <a:lstStyle/>
          <a:p>
            <a:pPr>
              <a:defRPr/>
            </a:pPr>
            <a:fld id="{65570990-FDCB-484E-AAAF-5A78425863A6}" type="slidenum">
              <a:rPr lang="en-US" altLang="ja-JP" smtClean="0">
                <a:latin typeface="Meiryo UI" panose="020B0604030504040204" pitchFamily="50" charset="-128"/>
                <a:ea typeface="Meiryo UI" panose="020B0604030504040204" pitchFamily="50" charset="-128"/>
              </a:rPr>
              <a:pPr>
                <a:defRPr/>
              </a:pPr>
              <a:t>10</a:t>
            </a:fld>
            <a:endParaRPr lang="en-US" altLang="ja-JP">
              <a:latin typeface="Meiryo UI" panose="020B0604030504040204" pitchFamily="50" charset="-128"/>
              <a:ea typeface="Meiryo UI" panose="020B0604030504040204" pitchFamily="50" charset="-128"/>
            </a:endParaRPr>
          </a:p>
        </p:txBody>
      </p:sp>
      <p:sp>
        <p:nvSpPr>
          <p:cNvPr id="43" name="四角形: 角を丸くする 42">
            <a:extLst>
              <a:ext uri="{FF2B5EF4-FFF2-40B4-BE49-F238E27FC236}">
                <a16:creationId xmlns:a16="http://schemas.microsoft.com/office/drawing/2014/main" id="{FF149348-A687-4D69-BB13-D6553369CBF3}"/>
              </a:ext>
            </a:extLst>
          </p:cNvPr>
          <p:cNvSpPr/>
          <p:nvPr/>
        </p:nvSpPr>
        <p:spPr>
          <a:xfrm>
            <a:off x="7552672" y="231596"/>
            <a:ext cx="1483822" cy="600432"/>
          </a:xfrm>
          <a:prstGeom prst="roundRect">
            <a:avLst>
              <a:gd name="adj" fmla="val 15396"/>
            </a:avLst>
          </a:prstGeom>
          <a:gradFill>
            <a:gsLst>
              <a:gs pos="100000">
                <a:schemeClr val="accent6">
                  <a:lumMod val="50000"/>
                </a:schemeClr>
              </a:gs>
              <a:gs pos="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400" b="1" dirty="0">
                <a:latin typeface="Meiryo UI" panose="020B0604030504040204" pitchFamily="50" charset="-128"/>
                <a:ea typeface="Meiryo UI" panose="020B0604030504040204" pitchFamily="50" charset="-128"/>
              </a:rPr>
              <a:t>在留資格</a:t>
            </a:r>
          </a:p>
        </p:txBody>
      </p:sp>
    </p:spTree>
    <p:extLst>
      <p:ext uri="{BB962C8B-B14F-4D97-AF65-F5344CB8AC3E}">
        <p14:creationId xmlns:p14="http://schemas.microsoft.com/office/powerpoint/2010/main" val="2578178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12">
            <a:extLst>
              <a:ext uri="{FF2B5EF4-FFF2-40B4-BE49-F238E27FC236}">
                <a16:creationId xmlns:a16="http://schemas.microsoft.com/office/drawing/2014/main" id="{9C41E10B-2F13-4C79-8252-BAD86C23F173}"/>
              </a:ext>
            </a:extLst>
          </p:cNvPr>
          <p:cNvSpPr>
            <a:spLocks noChangeArrowheads="1"/>
          </p:cNvSpPr>
          <p:nvPr/>
        </p:nvSpPr>
        <p:spPr bwMode="auto">
          <a:xfrm>
            <a:off x="4658824" y="3676719"/>
            <a:ext cx="4440155" cy="2982537"/>
          </a:xfrm>
          <a:prstGeom prst="roundRect">
            <a:avLst>
              <a:gd name="adj" fmla="val 2514"/>
            </a:avLst>
          </a:prstGeom>
          <a:solidFill>
            <a:srgbClr val="99CCFF">
              <a:alpha val="39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defTabSz="466725">
              <a:spcBef>
                <a:spcPct val="20000"/>
              </a:spcBef>
              <a:buClr>
                <a:schemeClr val="hlink"/>
              </a:buClr>
              <a:buSzPct val="80000"/>
              <a:buFont typeface="Wingdings" panose="05000000000000000000" pitchFamily="2" charset="2"/>
              <a:buChar char="|"/>
              <a:tabLst>
                <a:tab pos="1257300" algn="l"/>
              </a:tabLst>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defTabSz="466725">
              <a:spcBef>
                <a:spcPct val="20000"/>
              </a:spcBef>
              <a:buClr>
                <a:schemeClr val="tx2"/>
              </a:buClr>
              <a:buSzPct val="75000"/>
              <a:buFont typeface="Wingdings" panose="05000000000000000000" pitchFamily="2" charset="2"/>
              <a:buChar char="|"/>
              <a:tabLst>
                <a:tab pos="1257300" algn="l"/>
              </a:tabLst>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defTabSz="466725">
              <a:spcBef>
                <a:spcPct val="20000"/>
              </a:spcBef>
              <a:buClr>
                <a:schemeClr val="accent2"/>
              </a:buClr>
              <a:buSzPct val="85000"/>
              <a:buChar char="•"/>
              <a:tabLst>
                <a:tab pos="1257300" algn="l"/>
              </a:tabLst>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defTabSz="466725">
              <a:spcBef>
                <a:spcPct val="20000"/>
              </a:spcBef>
              <a:buClr>
                <a:schemeClr val="tx2"/>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defTabSz="466725">
              <a:spcBef>
                <a:spcPct val="20000"/>
              </a:spcBef>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defTabSz="466725" eaLnBrk="0" fontAlgn="base" hangingPunct="0">
              <a:spcBef>
                <a:spcPct val="20000"/>
              </a:spcBef>
              <a:spcAft>
                <a:spcPct val="0"/>
              </a:spcAft>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defTabSz="466725" eaLnBrk="0" fontAlgn="base" hangingPunct="0">
              <a:spcBef>
                <a:spcPct val="20000"/>
              </a:spcBef>
              <a:spcAft>
                <a:spcPct val="0"/>
              </a:spcAft>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defTabSz="466725" eaLnBrk="0" fontAlgn="base" hangingPunct="0">
              <a:spcBef>
                <a:spcPct val="20000"/>
              </a:spcBef>
              <a:spcAft>
                <a:spcPct val="0"/>
              </a:spcAft>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defTabSz="466725" eaLnBrk="0" fontAlgn="base" hangingPunct="0">
              <a:spcBef>
                <a:spcPct val="20000"/>
              </a:spcBef>
              <a:spcAft>
                <a:spcPct val="0"/>
              </a:spcAft>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ClrTx/>
              <a:buSzTx/>
              <a:buFontTx/>
              <a:buNone/>
            </a:pPr>
            <a:endParaRPr lang="en-US" altLang="ja-JP" sz="1000" b="1" dirty="0">
              <a:latin typeface="HGS行書体" panose="03000600000000000000" pitchFamily="66" charset="-128"/>
              <a:ea typeface="HGS行書体" panose="03000600000000000000" pitchFamily="66" charset="-128"/>
            </a:endParaRPr>
          </a:p>
          <a:p>
            <a:pPr eaLnBrk="1" hangingPunct="1">
              <a:spcBef>
                <a:spcPct val="0"/>
              </a:spcBef>
              <a:buClrTx/>
              <a:buSzTx/>
              <a:buFontTx/>
              <a:buNone/>
            </a:pPr>
            <a:r>
              <a:rPr lang="en-US" altLang="ja-JP" sz="900" dirty="0">
                <a:latin typeface="Arial" panose="020B0604020202020204" pitchFamily="34" charset="0"/>
                <a:ea typeface="ＭＳ 明朝" panose="02020609040205080304" pitchFamily="17" charset="-128"/>
              </a:rPr>
              <a:t>			</a:t>
            </a:r>
            <a:r>
              <a:rPr lang="ja-JP" altLang="en-US" sz="900" dirty="0">
                <a:latin typeface="Arial" panose="020B0604020202020204" pitchFamily="34" charset="0"/>
                <a:ea typeface="ＭＳ 明朝" panose="02020609040205080304" pitchFamily="17" charset="-128"/>
              </a:rPr>
              <a:t>住居地記載欄</a:t>
            </a:r>
          </a:p>
          <a:p>
            <a:pPr eaLnBrk="1" hangingPunct="1">
              <a:spcBef>
                <a:spcPct val="0"/>
              </a:spcBef>
              <a:buClrTx/>
              <a:buSzTx/>
              <a:buFontTx/>
              <a:buNone/>
            </a:pPr>
            <a:endParaRPr lang="ja-JP" altLang="en-US" sz="900" dirty="0">
              <a:latin typeface="Arial" panose="020B0604020202020204" pitchFamily="34" charset="0"/>
              <a:ea typeface="ＭＳ 明朝" panose="02020609040205080304" pitchFamily="17" charset="-128"/>
            </a:endParaRPr>
          </a:p>
          <a:p>
            <a:pPr eaLnBrk="1" hangingPunct="1">
              <a:spcBef>
                <a:spcPct val="0"/>
              </a:spcBef>
              <a:buClrTx/>
              <a:buSzTx/>
              <a:buFontTx/>
              <a:buNone/>
            </a:pPr>
            <a:r>
              <a:rPr lang="ja-JP" altLang="en-US" sz="800" dirty="0">
                <a:latin typeface="Impact" panose="020B0806030902050204" pitchFamily="34" charset="0"/>
                <a:ea typeface="ＭＳ Ｐゴシック" panose="020B0600070205080204" pitchFamily="50" charset="-128"/>
              </a:rPr>
              <a:t>届出年月日		居住地	　　　　　　　　　　　　　　　　　　　　　　　　記載者印</a:t>
            </a:r>
          </a:p>
          <a:p>
            <a:pPr eaLnBrk="1" hangingPunct="1">
              <a:spcBef>
                <a:spcPct val="0"/>
              </a:spcBef>
              <a:buClrTx/>
              <a:buSzTx/>
              <a:buFontTx/>
              <a:buNone/>
            </a:pPr>
            <a:endParaRPr lang="ja-JP" altLang="en-US" sz="800" dirty="0">
              <a:latin typeface="ＭＳ 明朝" panose="02020609040205080304" pitchFamily="17" charset="-128"/>
              <a:ea typeface="ＭＳ 明朝" panose="02020609040205080304" pitchFamily="17" charset="-128"/>
            </a:endParaRPr>
          </a:p>
          <a:p>
            <a:pPr eaLnBrk="1" hangingPunct="1">
              <a:spcBef>
                <a:spcPct val="0"/>
              </a:spcBef>
              <a:buClrTx/>
              <a:buSzTx/>
              <a:buFontTx/>
              <a:buNone/>
            </a:pPr>
            <a:r>
              <a:rPr lang="en-US" altLang="ja-JP" sz="800" dirty="0">
                <a:latin typeface="ＭＳ 明朝" panose="02020609040205080304" pitchFamily="17" charset="-128"/>
                <a:ea typeface="ＭＳ 明朝" panose="02020609040205080304" pitchFamily="17" charset="-128"/>
              </a:rPr>
              <a:t>2017</a:t>
            </a:r>
            <a:r>
              <a:rPr lang="ja-JP" altLang="en-US" sz="800" dirty="0">
                <a:latin typeface="ＭＳ 明朝" panose="02020609040205080304" pitchFamily="17" charset="-128"/>
                <a:ea typeface="ＭＳ 明朝" panose="02020609040205080304" pitchFamily="17" charset="-128"/>
              </a:rPr>
              <a:t>年</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月</a:t>
            </a:r>
            <a:r>
              <a:rPr lang="en-US" altLang="ja-JP" sz="800" dirty="0">
                <a:latin typeface="ＭＳ 明朝" panose="02020609040205080304" pitchFamily="17" charset="-128"/>
                <a:ea typeface="ＭＳ 明朝" panose="02020609040205080304" pitchFamily="17" charset="-128"/>
              </a:rPr>
              <a:t>2</a:t>
            </a:r>
            <a:r>
              <a:rPr lang="ja-JP" altLang="en-US" sz="800" dirty="0">
                <a:latin typeface="ＭＳ 明朝" panose="02020609040205080304" pitchFamily="17" charset="-128"/>
                <a:ea typeface="ＭＳ 明朝" panose="02020609040205080304" pitchFamily="17" charset="-128"/>
              </a:rPr>
              <a:t>日</a:t>
            </a:r>
            <a:r>
              <a:rPr lang="ja-JP" altLang="en-US" sz="800" dirty="0">
                <a:latin typeface="Impact" panose="020B0806030902050204" pitchFamily="34" charset="0"/>
                <a:ea typeface="ＭＳ Ｐゴシック" panose="020B0600070205080204" pitchFamily="50" charset="-128"/>
              </a:rPr>
              <a:t>　　京都市中京区西ノ京朱雀	</a:t>
            </a:r>
          </a:p>
          <a:p>
            <a:pPr eaLnBrk="1" hangingPunct="1">
              <a:spcBef>
                <a:spcPct val="0"/>
              </a:spcBef>
              <a:buClrTx/>
              <a:buSzTx/>
              <a:buFontTx/>
              <a:buNone/>
            </a:pPr>
            <a:endParaRPr lang="ja-JP" altLang="en-US" sz="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1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1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r>
              <a:rPr lang="ja-JP" altLang="en-US" sz="800" dirty="0">
                <a:latin typeface="Impact" panose="020B0806030902050204" pitchFamily="34" charset="0"/>
                <a:ea typeface="ＭＳ Ｐゴシック" panose="020B0600070205080204" pitchFamily="50" charset="-128"/>
              </a:rPr>
              <a:t>資格外活動許可欄			　　　　　　　　　　　　　　　　　　　</a:t>
            </a:r>
            <a:r>
              <a:rPr lang="ja-JP" altLang="en-US" sz="600" dirty="0">
                <a:latin typeface="Impact" panose="020B0806030902050204" pitchFamily="34" charset="0"/>
                <a:ea typeface="ＭＳ Ｐゴシック" panose="020B0600070205080204" pitchFamily="50" charset="-128"/>
              </a:rPr>
              <a:t>在留期間更新等許可申請欄　</a:t>
            </a:r>
          </a:p>
          <a:p>
            <a:pPr eaLnBrk="1" hangingPunct="1">
              <a:spcBef>
                <a:spcPct val="0"/>
              </a:spcBef>
              <a:buClrTx/>
              <a:buSzTx/>
              <a:buFontTx/>
              <a:buNone/>
            </a:pPr>
            <a:endParaRPr lang="ja-JP" altLang="en-US" sz="6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9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6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6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800" dirty="0">
              <a:latin typeface="Arial" panose="020B0604020202020204" pitchFamily="34" charset="0"/>
              <a:ea typeface="ＭＳ 明朝" panose="02020609040205080304" pitchFamily="17" charset="-128"/>
            </a:endParaRPr>
          </a:p>
          <a:p>
            <a:pPr eaLnBrk="1" hangingPunct="1">
              <a:spcBef>
                <a:spcPct val="0"/>
              </a:spcBef>
              <a:buClrTx/>
              <a:buSzTx/>
              <a:buFontTx/>
              <a:buNone/>
            </a:pPr>
            <a:r>
              <a:rPr lang="ja-JP" altLang="en-US" sz="900" dirty="0">
                <a:latin typeface="Arial" panose="020B0604020202020204" pitchFamily="34" charset="0"/>
                <a:ea typeface="ＭＳ 明朝" panose="02020609040205080304" pitchFamily="17" charset="-128"/>
              </a:rPr>
              <a:t>　	</a:t>
            </a:r>
          </a:p>
        </p:txBody>
      </p:sp>
      <p:sp>
        <p:nvSpPr>
          <p:cNvPr id="15369" name="AutoShape 5"/>
          <p:cNvSpPr>
            <a:spLocks noChangeArrowheads="1"/>
          </p:cNvSpPr>
          <p:nvPr/>
        </p:nvSpPr>
        <p:spPr bwMode="auto">
          <a:xfrm>
            <a:off x="72741" y="3650583"/>
            <a:ext cx="4502434" cy="3024371"/>
          </a:xfrm>
          <a:prstGeom prst="roundRect">
            <a:avLst>
              <a:gd name="adj" fmla="val 2514"/>
            </a:avLst>
          </a:prstGeom>
          <a:solidFill>
            <a:srgbClr val="CCFFCC">
              <a:alpha val="39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defTabSz="466725">
              <a:spcBef>
                <a:spcPct val="20000"/>
              </a:spcBef>
              <a:buClr>
                <a:schemeClr val="hlink"/>
              </a:buClr>
              <a:buSzPct val="80000"/>
              <a:buFont typeface="Wingdings" panose="05000000000000000000" pitchFamily="2" charset="2"/>
              <a:buChar char="|"/>
              <a:tabLst>
                <a:tab pos="1257300" algn="l"/>
              </a:tabLst>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defTabSz="466725">
              <a:spcBef>
                <a:spcPct val="20000"/>
              </a:spcBef>
              <a:buClr>
                <a:schemeClr val="tx2"/>
              </a:buClr>
              <a:buSzPct val="75000"/>
              <a:buFont typeface="Wingdings" panose="05000000000000000000" pitchFamily="2" charset="2"/>
              <a:buChar char="|"/>
              <a:tabLst>
                <a:tab pos="1257300" algn="l"/>
              </a:tabLst>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defTabSz="466725">
              <a:spcBef>
                <a:spcPct val="20000"/>
              </a:spcBef>
              <a:buClr>
                <a:schemeClr val="accent2"/>
              </a:buClr>
              <a:buSzPct val="85000"/>
              <a:buChar char="•"/>
              <a:tabLst>
                <a:tab pos="1257300" algn="l"/>
              </a:tabLst>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defTabSz="466725">
              <a:spcBef>
                <a:spcPct val="20000"/>
              </a:spcBef>
              <a:buClr>
                <a:schemeClr val="tx2"/>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defTabSz="466725">
              <a:spcBef>
                <a:spcPct val="20000"/>
              </a:spcBef>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defTabSz="466725" eaLnBrk="0" fontAlgn="base" hangingPunct="0">
              <a:spcBef>
                <a:spcPct val="20000"/>
              </a:spcBef>
              <a:spcAft>
                <a:spcPct val="0"/>
              </a:spcAft>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defTabSz="466725" eaLnBrk="0" fontAlgn="base" hangingPunct="0">
              <a:spcBef>
                <a:spcPct val="20000"/>
              </a:spcBef>
              <a:spcAft>
                <a:spcPct val="0"/>
              </a:spcAft>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defTabSz="466725" eaLnBrk="0" fontAlgn="base" hangingPunct="0">
              <a:spcBef>
                <a:spcPct val="20000"/>
              </a:spcBef>
              <a:spcAft>
                <a:spcPct val="0"/>
              </a:spcAft>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defTabSz="466725" eaLnBrk="0" fontAlgn="base" hangingPunct="0">
              <a:spcBef>
                <a:spcPct val="20000"/>
              </a:spcBef>
              <a:spcAft>
                <a:spcPct val="0"/>
              </a:spcAft>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ClrTx/>
              <a:buSzTx/>
              <a:buFontTx/>
              <a:buNone/>
            </a:pPr>
            <a:r>
              <a:rPr lang="ja-JP" altLang="en-US" sz="1000" dirty="0">
                <a:latin typeface="MS UI Gothic" panose="020B0600070205080204" pitchFamily="50" charset="-128"/>
                <a:ea typeface="ＭＳ 明朝" panose="02020609040205080304" pitchFamily="17" charset="-128"/>
              </a:rPr>
              <a:t>日本国政府　　　　　　　　</a:t>
            </a:r>
            <a:r>
              <a:rPr lang="ja-JP" altLang="en-US" sz="1600" b="1" dirty="0">
                <a:latin typeface="Impact" panose="020B0806030902050204" pitchFamily="34" charset="0"/>
                <a:ea typeface="ＭＳ Ｐゴシック" panose="020B0600070205080204" pitchFamily="50" charset="-128"/>
              </a:rPr>
              <a:t>在留カード　</a:t>
            </a:r>
            <a:r>
              <a:rPr lang="ja-JP" altLang="en-US" sz="1800" b="1" dirty="0">
                <a:latin typeface="Impact" panose="020B0806030902050204" pitchFamily="34" charset="0"/>
                <a:ea typeface="ＭＳ Ｐゴシック" panose="020B0600070205080204" pitchFamily="50" charset="-128"/>
              </a:rPr>
              <a:t>　　  </a:t>
            </a:r>
            <a:r>
              <a:rPr lang="ja-JP" altLang="en-US" sz="1000" b="1" dirty="0">
                <a:latin typeface="Impact" panose="020B0806030902050204" pitchFamily="34" charset="0"/>
                <a:ea typeface="ＭＳ Ｐゴシック" panose="020B0600070205080204" pitchFamily="50" charset="-128"/>
              </a:rPr>
              <a:t>   番号    </a:t>
            </a:r>
            <a:r>
              <a:rPr lang="ja-JP" altLang="en-US" sz="1000" b="1" dirty="0">
                <a:latin typeface="ＭＳ 明朝" panose="02020609040205080304" pitchFamily="17" charset="-128"/>
                <a:ea typeface="ＭＳ 明朝" panose="02020609040205080304" pitchFamily="17" charset="-128"/>
              </a:rPr>
              <a:t> </a:t>
            </a:r>
            <a:r>
              <a:rPr lang="en-US" altLang="ja-JP" sz="1000" dirty="0">
                <a:latin typeface="ＭＳ 明朝" panose="02020609040205080304" pitchFamily="17" charset="-128"/>
                <a:ea typeface="ＭＳ 明朝" panose="02020609040205080304" pitchFamily="17" charset="-128"/>
              </a:rPr>
              <a:t>AB12345678CD</a:t>
            </a:r>
          </a:p>
          <a:p>
            <a:pPr eaLnBrk="1" hangingPunct="1">
              <a:spcBef>
                <a:spcPct val="0"/>
              </a:spcBef>
              <a:buClrTx/>
              <a:buSzTx/>
              <a:buFontTx/>
              <a:buNone/>
            </a:pPr>
            <a:r>
              <a:rPr lang="en-US" altLang="ja-JP" sz="800" dirty="0">
                <a:latin typeface="MS UI Gothic" panose="020B0600070205080204" pitchFamily="50" charset="-128"/>
                <a:ea typeface="ＭＳ 明朝" panose="02020609040205080304" pitchFamily="17" charset="-128"/>
              </a:rPr>
              <a:t>GOVERNMENT OF JAPAN            </a:t>
            </a:r>
            <a:r>
              <a:rPr lang="ja-JP" altLang="en-US" sz="800" dirty="0">
                <a:latin typeface="MS UI Gothic" panose="020B0600070205080204" pitchFamily="50" charset="-128"/>
                <a:ea typeface="ＭＳ 明朝" panose="02020609040205080304" pitchFamily="17" charset="-128"/>
              </a:rPr>
              <a:t>　　</a:t>
            </a:r>
            <a:r>
              <a:rPr lang="en-US" altLang="ja-JP" sz="800" dirty="0">
                <a:latin typeface="MS UI Gothic" panose="020B0600070205080204" pitchFamily="50" charset="-128"/>
                <a:ea typeface="ＭＳ 明朝" panose="02020609040205080304" pitchFamily="17" charset="-128"/>
              </a:rPr>
              <a:t>RESIDENCE CARD   </a:t>
            </a:r>
            <a:r>
              <a:rPr lang="ja-JP" altLang="en-US" sz="800" dirty="0">
                <a:latin typeface="MS UI Gothic" panose="020B0600070205080204" pitchFamily="50" charset="-128"/>
                <a:ea typeface="ＭＳ 明朝" panose="02020609040205080304" pitchFamily="17" charset="-128"/>
              </a:rPr>
              <a:t>　　　　     </a:t>
            </a:r>
            <a:r>
              <a:rPr lang="en-US" altLang="ja-JP" sz="800" dirty="0">
                <a:latin typeface="MS UI Gothic" panose="020B0600070205080204" pitchFamily="50" charset="-128"/>
                <a:ea typeface="ＭＳ 明朝" panose="02020609040205080304" pitchFamily="17" charset="-128"/>
              </a:rPr>
              <a:t>No.  </a:t>
            </a:r>
            <a:endParaRPr lang="en-US" altLang="ja-JP" sz="900" dirty="0">
              <a:latin typeface="Arial" panose="020B0604020202020204" pitchFamily="34" charset="0"/>
              <a:ea typeface="ＭＳ 明朝" panose="02020609040205080304" pitchFamily="17" charset="-128"/>
            </a:endParaRPr>
          </a:p>
          <a:p>
            <a:pPr eaLnBrk="1" hangingPunct="1">
              <a:spcBef>
                <a:spcPct val="0"/>
              </a:spcBef>
              <a:buClrTx/>
              <a:buSzTx/>
              <a:buFontTx/>
              <a:buNone/>
            </a:pPr>
            <a:endParaRPr lang="en-US" altLang="ja-JP" sz="900" dirty="0">
              <a:latin typeface="Arial" panose="020B0604020202020204" pitchFamily="34" charset="0"/>
              <a:ea typeface="ＭＳ 明朝" panose="02020609040205080304" pitchFamily="17" charset="-128"/>
            </a:endParaRPr>
          </a:p>
          <a:p>
            <a:pPr eaLnBrk="1" hangingPunct="1">
              <a:spcBef>
                <a:spcPct val="0"/>
              </a:spcBef>
              <a:buClrTx/>
              <a:buSzTx/>
              <a:buFontTx/>
              <a:buNone/>
            </a:pPr>
            <a:r>
              <a:rPr lang="ja-JP" altLang="en-US" sz="900" dirty="0">
                <a:latin typeface="Arial" panose="020B0604020202020204" pitchFamily="34" charset="0"/>
                <a:ea typeface="ＭＳ 明朝" panose="02020609040205080304" pitchFamily="17" charset="-128"/>
              </a:rPr>
              <a:t>氏　名　　立命　かん　　</a:t>
            </a:r>
          </a:p>
          <a:p>
            <a:pPr eaLnBrk="1" hangingPunct="1">
              <a:spcBef>
                <a:spcPct val="0"/>
              </a:spcBef>
              <a:buClrTx/>
              <a:buSzTx/>
              <a:buFontTx/>
              <a:buNone/>
            </a:pPr>
            <a:r>
              <a:rPr lang="en-US" altLang="ja-JP" sz="900" dirty="0">
                <a:latin typeface="Arial" panose="020B0604020202020204" pitchFamily="34" charset="0"/>
                <a:ea typeface="ＭＳ 明朝" panose="02020609040205080304" pitchFamily="17" charset="-128"/>
              </a:rPr>
              <a:t>NAME    </a:t>
            </a:r>
            <a:r>
              <a:rPr lang="en-US" altLang="ja-JP" sz="1000" dirty="0">
                <a:latin typeface="Arial" panose="020B0604020202020204" pitchFamily="34" charset="0"/>
                <a:ea typeface="HGｺﾞｼｯｸE" panose="020B0909000000000000" pitchFamily="49" charset="-128"/>
              </a:rPr>
              <a:t>RITSUMEI  KAN</a:t>
            </a:r>
            <a:r>
              <a:rPr lang="en-US" altLang="ja-JP" sz="900" dirty="0">
                <a:latin typeface="Arial" panose="020B0604020202020204" pitchFamily="34" charset="0"/>
                <a:ea typeface="ＭＳ 明朝" panose="02020609040205080304" pitchFamily="17" charset="-128"/>
              </a:rPr>
              <a:t> 		</a:t>
            </a:r>
            <a:r>
              <a:rPr lang="ja-JP" altLang="en-US" sz="900" dirty="0">
                <a:latin typeface="Arial" panose="020B0604020202020204" pitchFamily="34" charset="0"/>
                <a:ea typeface="ＭＳ 明朝" panose="02020609040205080304" pitchFamily="17" charset="-128"/>
              </a:rPr>
              <a:t>　　　　				</a:t>
            </a:r>
          </a:p>
          <a:p>
            <a:pPr eaLnBrk="1" hangingPunct="1">
              <a:spcBef>
                <a:spcPct val="0"/>
              </a:spcBef>
              <a:buClrTx/>
              <a:buSzTx/>
              <a:buFontTx/>
              <a:buNone/>
            </a:pPr>
            <a:r>
              <a:rPr lang="ja-JP" altLang="en-US" sz="900" dirty="0">
                <a:latin typeface="Arial" panose="020B0604020202020204" pitchFamily="34" charset="0"/>
                <a:ea typeface="ＭＳ 明朝" panose="02020609040205080304" pitchFamily="17" charset="-128"/>
              </a:rPr>
              <a:t>生年月日　　　</a:t>
            </a:r>
            <a:r>
              <a:rPr lang="ja-JP" altLang="en-US" sz="1000" dirty="0">
                <a:latin typeface="Arial" panose="020B0604020202020204" pitchFamily="34" charset="0"/>
                <a:ea typeface="ＭＳ 明朝" panose="02020609040205080304" pitchFamily="17" charset="-128"/>
              </a:rPr>
              <a:t>　</a:t>
            </a:r>
            <a:r>
              <a:rPr lang="en-US" altLang="ja-JP" sz="1000" b="1" dirty="0">
                <a:latin typeface="Arial" panose="020B0604020202020204" pitchFamily="34" charset="0"/>
                <a:ea typeface="ＭＳ 明朝" panose="02020609040205080304" pitchFamily="17" charset="-128"/>
              </a:rPr>
              <a:t>2010</a:t>
            </a:r>
            <a:r>
              <a:rPr lang="ja-JP" altLang="en-US" sz="1000" b="1" dirty="0">
                <a:latin typeface="Arial" panose="020B0604020202020204" pitchFamily="34" charset="0"/>
                <a:ea typeface="ＭＳ 明朝" panose="02020609040205080304" pitchFamily="17" charset="-128"/>
              </a:rPr>
              <a:t>年</a:t>
            </a:r>
            <a:r>
              <a:rPr lang="en-US" altLang="ja-JP" sz="1000" b="1" dirty="0">
                <a:latin typeface="Arial" panose="020B0604020202020204" pitchFamily="34" charset="0"/>
                <a:ea typeface="ＭＳ 明朝" panose="02020609040205080304" pitchFamily="17" charset="-128"/>
              </a:rPr>
              <a:t>11</a:t>
            </a:r>
            <a:r>
              <a:rPr lang="ja-JP" altLang="en-US" sz="1000" b="1" dirty="0">
                <a:latin typeface="Arial" panose="020B0604020202020204" pitchFamily="34" charset="0"/>
                <a:ea typeface="ＭＳ 明朝" panose="02020609040205080304" pitchFamily="17" charset="-128"/>
              </a:rPr>
              <a:t>月</a:t>
            </a:r>
            <a:r>
              <a:rPr lang="en-US" altLang="ja-JP" sz="1000" b="1" dirty="0">
                <a:latin typeface="Arial" panose="020B0604020202020204" pitchFamily="34" charset="0"/>
                <a:ea typeface="ＭＳ 明朝" panose="02020609040205080304" pitchFamily="17" charset="-128"/>
              </a:rPr>
              <a:t>10</a:t>
            </a:r>
            <a:r>
              <a:rPr lang="ja-JP" altLang="en-US" sz="1000" b="1" dirty="0">
                <a:latin typeface="Arial" panose="020B0604020202020204" pitchFamily="34" charset="0"/>
                <a:ea typeface="ＭＳ 明朝" panose="02020609040205080304" pitchFamily="17" charset="-128"/>
              </a:rPr>
              <a:t>日</a:t>
            </a:r>
            <a:r>
              <a:rPr lang="ja-JP" altLang="en-US" sz="900" dirty="0">
                <a:latin typeface="Arial" panose="020B0604020202020204" pitchFamily="34" charset="0"/>
                <a:ea typeface="ＭＳ 明朝" panose="02020609040205080304" pitchFamily="17" charset="-128"/>
              </a:rPr>
              <a:t>      性別　</a:t>
            </a:r>
            <a:r>
              <a:rPr lang="ja-JP" altLang="en-US" sz="1000" b="1" dirty="0">
                <a:latin typeface="Arial" panose="020B0604020202020204" pitchFamily="34" charset="0"/>
                <a:ea typeface="ＭＳ 明朝" panose="02020609040205080304" pitchFamily="17" charset="-128"/>
              </a:rPr>
              <a:t>男 </a:t>
            </a:r>
            <a:r>
              <a:rPr lang="en-US" altLang="ja-JP" sz="1000" b="1" dirty="0">
                <a:latin typeface="Arial" panose="020B0604020202020204" pitchFamily="34" charset="0"/>
                <a:ea typeface="ＭＳ 明朝" panose="02020609040205080304" pitchFamily="17" charset="-128"/>
              </a:rPr>
              <a:t>M</a:t>
            </a:r>
            <a:r>
              <a:rPr lang="en-US" altLang="ja-JP" sz="900" dirty="0">
                <a:latin typeface="Arial" panose="020B0604020202020204" pitchFamily="34" charset="0"/>
                <a:ea typeface="ＭＳ 明朝" panose="02020609040205080304" pitchFamily="17" charset="-128"/>
              </a:rPr>
              <a:t>      </a:t>
            </a:r>
            <a:r>
              <a:rPr lang="ja-JP" altLang="en-US" sz="900" dirty="0">
                <a:latin typeface="Arial" panose="020B0604020202020204" pitchFamily="34" charset="0"/>
                <a:ea typeface="ＭＳ 明朝" panose="02020609040205080304" pitchFamily="17" charset="-128"/>
              </a:rPr>
              <a:t>国籍・地域　○</a:t>
            </a:r>
            <a:r>
              <a:rPr lang="en-US" altLang="ja-JP" sz="900" dirty="0">
                <a:latin typeface="Arial" panose="020B0604020202020204" pitchFamily="34" charset="0"/>
                <a:ea typeface="ＭＳ 明朝" panose="02020609040205080304" pitchFamily="17" charset="-128"/>
              </a:rPr>
              <a:t>×</a:t>
            </a:r>
            <a:r>
              <a:rPr lang="ja-JP" altLang="en-US" sz="1000" b="1" dirty="0">
                <a:latin typeface="Arial" panose="020B0604020202020204" pitchFamily="34" charset="0"/>
                <a:ea typeface="ＭＳ 明朝" panose="02020609040205080304" pitchFamily="17" charset="-128"/>
              </a:rPr>
              <a:t>国</a:t>
            </a:r>
          </a:p>
          <a:p>
            <a:pPr eaLnBrk="1" hangingPunct="1">
              <a:spcBef>
                <a:spcPct val="0"/>
              </a:spcBef>
              <a:buClrTx/>
              <a:buSzTx/>
              <a:buFontTx/>
              <a:buNone/>
            </a:pPr>
            <a:r>
              <a:rPr lang="en-US" altLang="ja-JP" sz="900" dirty="0">
                <a:latin typeface="Arial" panose="020B0604020202020204" pitchFamily="34" charset="0"/>
                <a:ea typeface="ＭＳ 明朝" panose="02020609040205080304" pitchFamily="17" charset="-128"/>
              </a:rPr>
              <a:t>DATE OF BIRTH           Y     M      D	      SEX                  NATIONALITY/REGION	        </a:t>
            </a:r>
            <a:r>
              <a:rPr lang="ja-JP" altLang="en-US" sz="900" dirty="0">
                <a:latin typeface="Arial" panose="020B0604020202020204" pitchFamily="34" charset="0"/>
                <a:ea typeface="ＭＳ 明朝" panose="02020609040205080304" pitchFamily="17" charset="-128"/>
              </a:rPr>
              <a:t>　</a:t>
            </a:r>
          </a:p>
          <a:p>
            <a:pPr eaLnBrk="1" hangingPunct="1">
              <a:spcBef>
                <a:spcPct val="0"/>
              </a:spcBef>
              <a:buClrTx/>
              <a:buSzTx/>
              <a:buFontTx/>
              <a:buNone/>
            </a:pPr>
            <a:endParaRPr lang="ja-JP" altLang="en-US" sz="900" dirty="0">
              <a:latin typeface="Arial" panose="020B0604020202020204" pitchFamily="34" charset="0"/>
              <a:ea typeface="ＭＳ 明朝" panose="02020609040205080304" pitchFamily="17" charset="-128"/>
            </a:endParaRPr>
          </a:p>
          <a:p>
            <a:pPr eaLnBrk="1" hangingPunct="1">
              <a:spcBef>
                <a:spcPct val="0"/>
              </a:spcBef>
              <a:buClrTx/>
              <a:buSzTx/>
              <a:buFontTx/>
              <a:buNone/>
            </a:pPr>
            <a:r>
              <a:rPr lang="ja-JP" altLang="en-US" sz="900" dirty="0">
                <a:latin typeface="Arial" panose="020B0604020202020204" pitchFamily="34" charset="0"/>
                <a:ea typeface="ＭＳ 明朝" panose="02020609040205080304" pitchFamily="17" charset="-128"/>
              </a:rPr>
              <a:t>居住地　京都府京都市北区等持院</a:t>
            </a:r>
            <a:r>
              <a:rPr lang="en-US" altLang="ja-JP" sz="900" dirty="0">
                <a:latin typeface="Arial" panose="020B0604020202020204" pitchFamily="34" charset="0"/>
                <a:ea typeface="ＭＳ 明朝" panose="02020609040205080304" pitchFamily="17" charset="-128"/>
              </a:rPr>
              <a:t>56-1</a:t>
            </a:r>
            <a:r>
              <a:rPr lang="ja-JP" altLang="en-US" sz="900" dirty="0">
                <a:latin typeface="Arial" panose="020B0604020202020204" pitchFamily="34" charset="0"/>
                <a:ea typeface="ＭＳ 明朝" panose="02020609040205080304" pitchFamily="17" charset="-128"/>
              </a:rPr>
              <a:t>　</a:t>
            </a:r>
          </a:p>
          <a:p>
            <a:pPr eaLnBrk="1" hangingPunct="1">
              <a:spcBef>
                <a:spcPct val="0"/>
              </a:spcBef>
              <a:buClrTx/>
              <a:buSzTx/>
              <a:buFontTx/>
              <a:buNone/>
            </a:pPr>
            <a:r>
              <a:rPr lang="ja-JP" altLang="en-US" sz="900" dirty="0">
                <a:latin typeface="Arial" panose="020B0604020202020204" pitchFamily="34" charset="0"/>
                <a:ea typeface="ＭＳ 明朝" panose="02020609040205080304" pitchFamily="17" charset="-128"/>
              </a:rPr>
              <a:t>		</a:t>
            </a:r>
          </a:p>
          <a:p>
            <a:pPr eaLnBrk="1" hangingPunct="1">
              <a:spcBef>
                <a:spcPct val="0"/>
              </a:spcBef>
              <a:buClrTx/>
              <a:buSzTx/>
              <a:buFontTx/>
              <a:buNone/>
            </a:pPr>
            <a:r>
              <a:rPr lang="ja-JP" altLang="en-US" sz="900" dirty="0">
                <a:latin typeface="Arial" panose="020B0604020202020204" pitchFamily="34" charset="0"/>
                <a:ea typeface="ＭＳ 明朝" panose="02020609040205080304" pitchFamily="17" charset="-128"/>
              </a:rPr>
              <a:t>在留資格　留学</a:t>
            </a:r>
          </a:p>
          <a:p>
            <a:pPr eaLnBrk="1" hangingPunct="1">
              <a:spcBef>
                <a:spcPct val="0"/>
              </a:spcBef>
              <a:buClrTx/>
              <a:buSzTx/>
              <a:buFontTx/>
              <a:buNone/>
            </a:pPr>
            <a:r>
              <a:rPr lang="en-US" altLang="ja-JP" sz="800" dirty="0">
                <a:latin typeface="Arial" panose="020B0604020202020204" pitchFamily="34" charset="0"/>
                <a:ea typeface="ＭＳ 明朝" panose="02020609040205080304" pitchFamily="17" charset="-128"/>
              </a:rPr>
              <a:t>STATUS      College Student         </a:t>
            </a:r>
            <a:r>
              <a:rPr lang="ja-JP" altLang="en-US" sz="900" dirty="0">
                <a:latin typeface="Arial" panose="020B0604020202020204" pitchFamily="34" charset="0"/>
                <a:ea typeface="ＭＳ 明朝" panose="02020609040205080304" pitchFamily="17" charset="-128"/>
              </a:rPr>
              <a:t>就労制限の有無　</a:t>
            </a:r>
            <a:r>
              <a:rPr lang="ja-JP" altLang="en-US" sz="1200" b="1" dirty="0">
                <a:latin typeface="Arial" panose="020B0604020202020204" pitchFamily="34" charset="0"/>
                <a:ea typeface="ＭＳ 明朝" panose="02020609040205080304" pitchFamily="17" charset="-128"/>
              </a:rPr>
              <a:t>就労不可</a:t>
            </a:r>
          </a:p>
          <a:p>
            <a:pPr eaLnBrk="1" hangingPunct="1">
              <a:spcBef>
                <a:spcPct val="0"/>
              </a:spcBef>
              <a:buClrTx/>
              <a:buSzTx/>
              <a:buFontTx/>
              <a:buNone/>
            </a:pPr>
            <a:endParaRPr lang="ja-JP" altLang="en-US" sz="900" b="1" dirty="0">
              <a:latin typeface="Arial" panose="020B0604020202020204" pitchFamily="34" charset="0"/>
              <a:ea typeface="ＭＳ 明朝" panose="02020609040205080304" pitchFamily="17" charset="-128"/>
            </a:endParaRPr>
          </a:p>
          <a:p>
            <a:pPr eaLnBrk="1" hangingPunct="1">
              <a:spcBef>
                <a:spcPct val="0"/>
              </a:spcBef>
              <a:buClrTx/>
              <a:buSzTx/>
              <a:buFontTx/>
              <a:buNone/>
            </a:pPr>
            <a:r>
              <a:rPr lang="ja-JP" altLang="en-US" sz="900" dirty="0">
                <a:latin typeface="Arial" panose="020B0604020202020204" pitchFamily="34" charset="0"/>
                <a:ea typeface="ＭＳ 明朝" panose="02020609040205080304" pitchFamily="17" charset="-128"/>
              </a:rPr>
              <a:t>在留期間（満了日）　　　</a:t>
            </a:r>
          </a:p>
          <a:p>
            <a:pPr eaLnBrk="1" hangingPunct="1">
              <a:spcBef>
                <a:spcPct val="0"/>
              </a:spcBef>
              <a:buClrTx/>
              <a:buSzTx/>
              <a:buFontTx/>
              <a:buNone/>
            </a:pPr>
            <a:r>
              <a:rPr lang="en-US" altLang="ja-JP" sz="800" dirty="0">
                <a:latin typeface="Arial" panose="020B0604020202020204" pitchFamily="34" charset="0"/>
                <a:ea typeface="ＭＳ Ｐゴシック" panose="020B0600070205080204" pitchFamily="50" charset="-128"/>
              </a:rPr>
              <a:t>PERIOD OF STAY                 </a:t>
            </a:r>
            <a:r>
              <a:rPr lang="en-US" altLang="ja-JP" sz="1200" b="1" dirty="0">
                <a:latin typeface="ＭＳ 明朝" panose="02020609040205080304" pitchFamily="17" charset="-128"/>
                <a:ea typeface="ＭＳ 明朝" panose="02020609040205080304" pitchFamily="17" charset="-128"/>
              </a:rPr>
              <a:t>2</a:t>
            </a:r>
            <a:r>
              <a:rPr lang="ja-JP" altLang="en-US" sz="1200" b="1" dirty="0">
                <a:latin typeface="ＭＳ 明朝" panose="02020609040205080304" pitchFamily="17" charset="-128"/>
                <a:ea typeface="ＭＳ 明朝" panose="02020609040205080304" pitchFamily="17" charset="-128"/>
              </a:rPr>
              <a:t>年 </a:t>
            </a:r>
            <a:r>
              <a:rPr lang="en-US" altLang="ja-JP" sz="1200" b="1" dirty="0">
                <a:latin typeface="ＭＳ 明朝" panose="02020609040205080304" pitchFamily="17" charset="-128"/>
                <a:ea typeface="ＭＳ 明朝" panose="02020609040205080304" pitchFamily="17" charset="-128"/>
              </a:rPr>
              <a:t>3</a:t>
            </a:r>
            <a:r>
              <a:rPr lang="ja-JP" altLang="en-US" sz="1200" b="1" dirty="0">
                <a:latin typeface="ＭＳ 明朝" panose="02020609040205080304" pitchFamily="17" charset="-128"/>
                <a:ea typeface="ＭＳ 明朝" panose="02020609040205080304" pitchFamily="17" charset="-128"/>
              </a:rPr>
              <a:t>月　（</a:t>
            </a:r>
            <a:r>
              <a:rPr lang="en-US" altLang="ja-JP" sz="1200" b="1" u="sng" dirty="0">
                <a:latin typeface="ＭＳ 明朝" panose="02020609040205080304" pitchFamily="17" charset="-128"/>
                <a:ea typeface="ＭＳ 明朝" panose="02020609040205080304" pitchFamily="17" charset="-128"/>
              </a:rPr>
              <a:t>2023</a:t>
            </a:r>
            <a:r>
              <a:rPr lang="ja-JP" altLang="en-US" sz="1200" b="1" u="sng" dirty="0">
                <a:latin typeface="ＭＳ 明朝" panose="02020609040205080304" pitchFamily="17" charset="-128"/>
                <a:ea typeface="ＭＳ 明朝" panose="02020609040205080304" pitchFamily="17" charset="-128"/>
              </a:rPr>
              <a:t>年</a:t>
            </a:r>
            <a:r>
              <a:rPr lang="en-US" altLang="ja-JP" sz="1200" b="1" u="sng" dirty="0">
                <a:latin typeface="ＭＳ 明朝" panose="02020609040205080304" pitchFamily="17" charset="-128"/>
                <a:ea typeface="ＭＳ 明朝" panose="02020609040205080304" pitchFamily="17" charset="-128"/>
              </a:rPr>
              <a:t>6</a:t>
            </a:r>
            <a:r>
              <a:rPr lang="ja-JP" altLang="en-US" sz="1200" b="1" u="sng" dirty="0">
                <a:latin typeface="ＭＳ 明朝" panose="02020609040205080304" pitchFamily="17" charset="-128"/>
                <a:ea typeface="ＭＳ 明朝" panose="02020609040205080304" pitchFamily="17" charset="-128"/>
              </a:rPr>
              <a:t>月</a:t>
            </a:r>
            <a:r>
              <a:rPr lang="en-US" altLang="ja-JP" sz="1200" b="1" u="sng" dirty="0">
                <a:latin typeface="ＭＳ 明朝" panose="02020609040205080304" pitchFamily="17" charset="-128"/>
                <a:ea typeface="ＭＳ 明朝" panose="02020609040205080304" pitchFamily="17" charset="-128"/>
              </a:rPr>
              <a:t>14</a:t>
            </a:r>
            <a:r>
              <a:rPr lang="ja-JP" altLang="en-US" sz="1200" b="1" u="sng" dirty="0">
                <a:latin typeface="ＭＳ 明朝" panose="02020609040205080304" pitchFamily="17" charset="-128"/>
                <a:ea typeface="ＭＳ 明朝" panose="02020609040205080304" pitchFamily="17" charset="-128"/>
              </a:rPr>
              <a:t>日</a:t>
            </a:r>
            <a:r>
              <a:rPr lang="ja-JP" altLang="en-US" sz="1200" b="1" dirty="0">
                <a:latin typeface="ＭＳ 明朝" panose="02020609040205080304" pitchFamily="17" charset="-128"/>
                <a:ea typeface="ＭＳ 明朝" panose="02020609040205080304" pitchFamily="17" charset="-128"/>
              </a:rPr>
              <a:t>）</a:t>
            </a:r>
          </a:p>
          <a:p>
            <a:pPr eaLnBrk="1" hangingPunct="1">
              <a:spcBef>
                <a:spcPct val="0"/>
              </a:spcBef>
              <a:buClrTx/>
              <a:buSzTx/>
              <a:buFontTx/>
              <a:buNone/>
            </a:pPr>
            <a:r>
              <a:rPr lang="en-US" altLang="ja-JP" sz="800" dirty="0">
                <a:latin typeface="Arial" panose="020B0604020202020204" pitchFamily="34" charset="0"/>
                <a:ea typeface="ＭＳ Ｐゴシック" panose="020B0600070205080204" pitchFamily="50" charset="-128"/>
              </a:rPr>
              <a:t>(DATE OF EXPIRATION)</a:t>
            </a:r>
            <a:r>
              <a:rPr lang="ja-JP" altLang="en-US" sz="800" dirty="0">
                <a:latin typeface="Arial" panose="020B0604020202020204" pitchFamily="34" charset="0"/>
                <a:ea typeface="ＭＳ Ｐゴシック" panose="020B0600070205080204" pitchFamily="50" charset="-128"/>
              </a:rPr>
              <a:t>　　　　</a:t>
            </a:r>
            <a:r>
              <a:rPr lang="en-US" altLang="ja-JP" sz="800" dirty="0">
                <a:latin typeface="Arial" panose="020B0604020202020204" pitchFamily="34" charset="0"/>
                <a:ea typeface="ＭＳ Ｐゴシック" panose="020B0600070205080204" pitchFamily="50" charset="-128"/>
              </a:rPr>
              <a:t>Y      M                        Y    M       D</a:t>
            </a:r>
          </a:p>
          <a:p>
            <a:pPr eaLnBrk="1" hangingPunct="1">
              <a:spcBef>
                <a:spcPct val="0"/>
              </a:spcBef>
              <a:buClrTx/>
              <a:buSzTx/>
              <a:buFontTx/>
              <a:buNone/>
            </a:pPr>
            <a:endParaRPr lang="en-US" altLang="ja-JP" sz="600" dirty="0">
              <a:latin typeface="Arial" panose="020B0604020202020204" pitchFamily="34" charset="0"/>
              <a:ea typeface="ＭＳ Ｐゴシック" panose="020B0600070205080204" pitchFamily="50" charset="-128"/>
            </a:endParaRPr>
          </a:p>
          <a:p>
            <a:pPr eaLnBrk="1" hangingPunct="1">
              <a:spcBef>
                <a:spcPct val="0"/>
              </a:spcBef>
              <a:buClrTx/>
              <a:buSzTx/>
              <a:buFontTx/>
              <a:buNone/>
            </a:pPr>
            <a:r>
              <a:rPr lang="ja-JP" altLang="en-US" sz="900" dirty="0">
                <a:latin typeface="ＭＳ 明朝" panose="02020609040205080304" pitchFamily="17" charset="-128"/>
                <a:ea typeface="ＭＳ 明朝" panose="02020609040205080304" pitchFamily="17" charset="-128"/>
              </a:rPr>
              <a:t>許可の種類　在留期間更新許可（大阪入国管理局長） 　</a:t>
            </a:r>
          </a:p>
          <a:p>
            <a:pPr eaLnBrk="1" hangingPunct="1">
              <a:spcBef>
                <a:spcPct val="0"/>
              </a:spcBef>
              <a:buClrTx/>
              <a:buSzTx/>
              <a:buFontTx/>
              <a:buNone/>
            </a:pPr>
            <a:r>
              <a:rPr lang="ja-JP" altLang="en-US" sz="900" dirty="0">
                <a:latin typeface="ＭＳ 明朝" panose="02020609040205080304" pitchFamily="17" charset="-128"/>
                <a:ea typeface="ＭＳ 明朝" panose="02020609040205080304" pitchFamily="17" charset="-128"/>
              </a:rPr>
              <a:t>許可年月日　</a:t>
            </a:r>
            <a:r>
              <a:rPr lang="en-US" altLang="ja-JP" sz="900" dirty="0">
                <a:latin typeface="ＭＳ 明朝" panose="02020609040205080304" pitchFamily="17" charset="-128"/>
                <a:ea typeface="ＭＳ 明朝" panose="02020609040205080304" pitchFamily="17" charset="-128"/>
              </a:rPr>
              <a:t>2021</a:t>
            </a:r>
            <a:r>
              <a:rPr lang="ja-JP" altLang="en-US" sz="900" dirty="0">
                <a:latin typeface="ＭＳ 明朝" panose="02020609040205080304" pitchFamily="17" charset="-128"/>
                <a:ea typeface="ＭＳ 明朝" panose="02020609040205080304" pitchFamily="17" charset="-128"/>
              </a:rPr>
              <a:t>年</a:t>
            </a:r>
            <a:r>
              <a:rPr lang="en-US" altLang="ja-JP" sz="900" dirty="0">
                <a:latin typeface="ＭＳ 明朝" panose="02020609040205080304" pitchFamily="17" charset="-128"/>
                <a:ea typeface="ＭＳ 明朝" panose="02020609040205080304" pitchFamily="17" charset="-128"/>
              </a:rPr>
              <a:t>6</a:t>
            </a:r>
            <a:r>
              <a:rPr lang="ja-JP" altLang="en-US" sz="900" dirty="0">
                <a:latin typeface="ＭＳ 明朝" panose="02020609040205080304" pitchFamily="17" charset="-128"/>
                <a:ea typeface="ＭＳ 明朝" panose="02020609040205080304" pitchFamily="17" charset="-128"/>
              </a:rPr>
              <a:t>月</a:t>
            </a:r>
            <a:r>
              <a:rPr lang="en-US" altLang="ja-JP" sz="900" dirty="0">
                <a:latin typeface="ＭＳ 明朝" panose="02020609040205080304" pitchFamily="17" charset="-128"/>
                <a:ea typeface="ＭＳ 明朝" panose="02020609040205080304" pitchFamily="17" charset="-128"/>
              </a:rPr>
              <a:t>14</a:t>
            </a:r>
            <a:r>
              <a:rPr lang="ja-JP" altLang="en-US" sz="900" dirty="0">
                <a:latin typeface="ＭＳ 明朝" panose="02020609040205080304" pitchFamily="17" charset="-128"/>
                <a:ea typeface="ＭＳ 明朝" panose="02020609040205080304" pitchFamily="17" charset="-128"/>
              </a:rPr>
              <a:t>日　　　交付年月日　</a:t>
            </a:r>
            <a:r>
              <a:rPr lang="en-US" altLang="ja-JP" sz="900" dirty="0">
                <a:latin typeface="ＭＳ 明朝" panose="02020609040205080304" pitchFamily="17" charset="-128"/>
                <a:ea typeface="ＭＳ 明朝" panose="02020609040205080304" pitchFamily="17" charset="-128"/>
              </a:rPr>
              <a:t>2021</a:t>
            </a:r>
            <a:r>
              <a:rPr lang="ja-JP" altLang="en-US" sz="900" dirty="0">
                <a:latin typeface="ＭＳ 明朝" panose="02020609040205080304" pitchFamily="17" charset="-128"/>
                <a:ea typeface="ＭＳ 明朝" panose="02020609040205080304" pitchFamily="17" charset="-128"/>
              </a:rPr>
              <a:t>年</a:t>
            </a:r>
            <a:r>
              <a:rPr lang="en-US" altLang="ja-JP" sz="900" dirty="0">
                <a:latin typeface="ＭＳ 明朝" panose="02020609040205080304" pitchFamily="17" charset="-128"/>
                <a:ea typeface="ＭＳ 明朝" panose="02020609040205080304" pitchFamily="17" charset="-128"/>
              </a:rPr>
              <a:t>6</a:t>
            </a:r>
            <a:r>
              <a:rPr lang="ja-JP" altLang="en-US" sz="900" dirty="0">
                <a:latin typeface="ＭＳ 明朝" panose="02020609040205080304" pitchFamily="17" charset="-128"/>
                <a:ea typeface="ＭＳ 明朝" panose="02020609040205080304" pitchFamily="17" charset="-128"/>
              </a:rPr>
              <a:t>月</a:t>
            </a:r>
            <a:r>
              <a:rPr lang="en-US" altLang="ja-JP" sz="900" dirty="0">
                <a:latin typeface="ＭＳ 明朝" panose="02020609040205080304" pitchFamily="17" charset="-128"/>
                <a:ea typeface="ＭＳ 明朝" panose="02020609040205080304" pitchFamily="17" charset="-128"/>
              </a:rPr>
              <a:t>14</a:t>
            </a:r>
            <a:r>
              <a:rPr lang="ja-JP" altLang="en-US" sz="900" dirty="0">
                <a:latin typeface="ＭＳ 明朝" panose="02020609040205080304" pitchFamily="17" charset="-128"/>
                <a:ea typeface="ＭＳ 明朝" panose="02020609040205080304" pitchFamily="17" charset="-128"/>
              </a:rPr>
              <a:t>日</a:t>
            </a:r>
            <a:endParaRPr lang="en-US" altLang="ja-JP" sz="900" dirty="0">
              <a:latin typeface="ＭＳ 明朝" panose="02020609040205080304" pitchFamily="17" charset="-128"/>
              <a:ea typeface="ＭＳ 明朝" panose="02020609040205080304" pitchFamily="17" charset="-128"/>
            </a:endParaRPr>
          </a:p>
          <a:p>
            <a:pPr eaLnBrk="1" hangingPunct="1">
              <a:spcBef>
                <a:spcPct val="0"/>
              </a:spcBef>
              <a:buClrTx/>
              <a:buSzTx/>
              <a:buFontTx/>
              <a:buNone/>
            </a:pPr>
            <a:r>
              <a:rPr lang="ja-JP" altLang="en-US" sz="1000" dirty="0">
                <a:latin typeface="ＭＳ 明朝" panose="02020609040205080304" pitchFamily="17" charset="-128"/>
                <a:ea typeface="ＭＳ 明朝" panose="02020609040205080304" pitchFamily="17" charset="-128"/>
              </a:rPr>
              <a:t>このカードは　</a:t>
            </a:r>
            <a:r>
              <a:rPr lang="en-US" altLang="ja-JP" sz="1000" u="sng" dirty="0">
                <a:latin typeface="ＭＳ 明朝" panose="02020609040205080304" pitchFamily="17" charset="-128"/>
                <a:ea typeface="ＭＳ 明朝" panose="02020609040205080304" pitchFamily="17" charset="-128"/>
              </a:rPr>
              <a:t>2023</a:t>
            </a:r>
            <a:r>
              <a:rPr lang="ja-JP" altLang="en-US" sz="1000" u="sng" dirty="0">
                <a:latin typeface="ＭＳ 明朝" panose="02020609040205080304" pitchFamily="17" charset="-128"/>
                <a:ea typeface="ＭＳ 明朝" panose="02020609040205080304" pitchFamily="17" charset="-128"/>
              </a:rPr>
              <a:t>年</a:t>
            </a:r>
            <a:r>
              <a:rPr lang="en-US" altLang="ja-JP" sz="1000" u="sng" dirty="0">
                <a:latin typeface="ＭＳ 明朝" panose="02020609040205080304" pitchFamily="17" charset="-128"/>
                <a:ea typeface="ＭＳ 明朝" panose="02020609040205080304" pitchFamily="17" charset="-128"/>
              </a:rPr>
              <a:t>9</a:t>
            </a:r>
            <a:r>
              <a:rPr lang="ja-JP" altLang="en-US" sz="1000" u="sng" dirty="0">
                <a:latin typeface="ＭＳ 明朝" panose="02020609040205080304" pitchFamily="17" charset="-128"/>
                <a:ea typeface="ＭＳ 明朝" panose="02020609040205080304" pitchFamily="17" charset="-128"/>
              </a:rPr>
              <a:t>月</a:t>
            </a:r>
            <a:r>
              <a:rPr lang="en-US" altLang="ja-JP" sz="1000" u="sng" dirty="0">
                <a:latin typeface="ＭＳ 明朝" panose="02020609040205080304" pitchFamily="17" charset="-128"/>
                <a:ea typeface="ＭＳ 明朝" panose="02020609040205080304" pitchFamily="17" charset="-128"/>
              </a:rPr>
              <a:t>14</a:t>
            </a:r>
            <a:r>
              <a:rPr lang="ja-JP" altLang="en-US" sz="1000" u="sng" dirty="0">
                <a:latin typeface="ＭＳ 明朝" panose="02020609040205080304" pitchFamily="17" charset="-128"/>
                <a:ea typeface="ＭＳ 明朝" panose="02020609040205080304" pitchFamily="17" charset="-128"/>
              </a:rPr>
              <a:t>日まで有効</a:t>
            </a:r>
            <a:r>
              <a:rPr lang="ja-JP" altLang="en-US" sz="1000" dirty="0">
                <a:latin typeface="ＭＳ 明朝" panose="02020609040205080304" pitchFamily="17" charset="-128"/>
                <a:ea typeface="ＭＳ 明朝" panose="02020609040205080304" pitchFamily="17" charset="-128"/>
              </a:rPr>
              <a:t>　です。　　　　 　</a:t>
            </a:r>
            <a:r>
              <a:rPr lang="ja-JP" altLang="en-US" sz="1000" b="1" dirty="0">
                <a:latin typeface="HGS行書体" panose="03000600000000000000" pitchFamily="66" charset="-128"/>
                <a:ea typeface="HGS行書体" panose="03000600000000000000" pitchFamily="66" charset="-128"/>
              </a:rPr>
              <a:t>法務大臣　</a:t>
            </a:r>
          </a:p>
          <a:p>
            <a:pPr eaLnBrk="1" hangingPunct="1">
              <a:spcBef>
                <a:spcPct val="0"/>
              </a:spcBef>
              <a:buClrTx/>
              <a:buSzTx/>
              <a:buFontTx/>
              <a:buNone/>
            </a:pPr>
            <a:endParaRPr lang="ja-JP" altLang="en-US" sz="1000" b="1" dirty="0">
              <a:latin typeface="HGS行書体" panose="03000600000000000000" pitchFamily="66" charset="-128"/>
              <a:ea typeface="HGS行書体" panose="03000600000000000000" pitchFamily="66" charset="-128"/>
            </a:endParaRPr>
          </a:p>
          <a:p>
            <a:pPr eaLnBrk="1" hangingPunct="1">
              <a:spcBef>
                <a:spcPct val="0"/>
              </a:spcBef>
              <a:buClrTx/>
              <a:buSzTx/>
              <a:buFontTx/>
              <a:buNone/>
            </a:pPr>
            <a:r>
              <a:rPr lang="ja-JP" altLang="en-US" sz="900" dirty="0">
                <a:latin typeface="Arial" panose="020B0604020202020204" pitchFamily="34" charset="0"/>
                <a:ea typeface="ＭＳ 明朝" panose="02020609040205080304" pitchFamily="17" charset="-128"/>
              </a:rPr>
              <a:t>	　　	</a:t>
            </a:r>
          </a:p>
        </p:txBody>
      </p:sp>
      <p:sp>
        <p:nvSpPr>
          <p:cNvPr id="15367" name="Rectangle 3"/>
          <p:cNvSpPr>
            <a:spLocks noGrp="1" noChangeArrowheads="1"/>
          </p:cNvSpPr>
          <p:nvPr>
            <p:ph sz="half" idx="1"/>
          </p:nvPr>
        </p:nvSpPr>
        <p:spPr>
          <a:xfrm>
            <a:off x="1727744" y="4145812"/>
            <a:ext cx="1190875" cy="520687"/>
          </a:xfrm>
        </p:spPr>
        <p:txBody>
          <a:bodyPr>
            <a:normAutofit/>
          </a:bodyPr>
          <a:lstStyle/>
          <a:p>
            <a:pPr algn="ctr" eaLnBrk="1" hangingPunct="1">
              <a:buFont typeface="Wingdings" panose="05000000000000000000" pitchFamily="2" charset="2"/>
              <a:buNone/>
            </a:pPr>
            <a:r>
              <a:rPr lang="ja-JP" altLang="en-US" sz="2400">
                <a:solidFill>
                  <a:schemeClr val="hlink"/>
                </a:solidFill>
              </a:rPr>
              <a:t>見本</a:t>
            </a:r>
          </a:p>
        </p:txBody>
      </p:sp>
      <p:sp>
        <p:nvSpPr>
          <p:cNvPr id="15364" name="Rectangle 15"/>
          <p:cNvSpPr>
            <a:spLocks noChangeArrowheads="1"/>
          </p:cNvSpPr>
          <p:nvPr/>
        </p:nvSpPr>
        <p:spPr bwMode="auto">
          <a:xfrm>
            <a:off x="142534" y="3714295"/>
            <a:ext cx="4416766" cy="438150"/>
          </a:xfrm>
          <a:prstGeom prst="rect">
            <a:avLst/>
          </a:prstGeom>
          <a:solidFill>
            <a:srgbClr val="99CCFF">
              <a:alpha val="39000"/>
            </a:srgbClr>
          </a:solidFill>
          <a:ln>
            <a:noFill/>
          </a:ln>
          <a:effectLst/>
          <a:extLst/>
        </p:spPr>
        <p:txBody>
          <a:bodyPr wrap="none" anchor="ctr"/>
          <a:lstStyle>
            <a:lvl1pPr>
              <a:spcBef>
                <a:spcPct val="20000"/>
              </a:spcBef>
              <a:buClr>
                <a:schemeClr val="hlink"/>
              </a:buClr>
              <a:buSzPct val="80000"/>
              <a:buFont typeface="Wingdings" panose="05000000000000000000" pitchFamily="2" charset="2"/>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tx2"/>
              </a:buClr>
              <a:buSzPct val="75000"/>
              <a:buFont typeface="Wingdings" panose="05000000000000000000" pitchFamily="2" charset="2"/>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2"/>
              </a:buClr>
              <a:buSzPct val="8500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ClrTx/>
              <a:buSzTx/>
              <a:buFontTx/>
              <a:buNone/>
            </a:pPr>
            <a:endParaRPr lang="ja-JP" altLang="en-US" sz="1800">
              <a:latin typeface="Impact" panose="020B0806030902050204" pitchFamily="34" charset="0"/>
              <a:ea typeface="ＭＳ Ｐゴシック" panose="020B0600070205080204" pitchFamily="50" charset="-128"/>
            </a:endParaRPr>
          </a:p>
        </p:txBody>
      </p:sp>
      <p:sp>
        <p:nvSpPr>
          <p:cNvPr id="15376" name="Rectangle 19"/>
          <p:cNvSpPr>
            <a:spLocks noChangeArrowheads="1"/>
          </p:cNvSpPr>
          <p:nvPr/>
        </p:nvSpPr>
        <p:spPr bwMode="auto">
          <a:xfrm>
            <a:off x="4151764" y="6394228"/>
            <a:ext cx="210930" cy="210930"/>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tx2"/>
              </a:buClr>
              <a:buSzPct val="75000"/>
              <a:buFont typeface="Wingdings" panose="05000000000000000000" pitchFamily="2" charset="2"/>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2"/>
              </a:buClr>
              <a:buSzPct val="8500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spcBef>
                <a:spcPct val="0"/>
              </a:spcBef>
              <a:buClrTx/>
              <a:buSzTx/>
              <a:buFontTx/>
              <a:buNone/>
            </a:pPr>
            <a:r>
              <a:rPr lang="ja-JP" altLang="en-US" sz="800" b="1" i="1" dirty="0">
                <a:solidFill>
                  <a:schemeClr val="hlink"/>
                </a:solidFill>
                <a:latin typeface="Impact" panose="020B0806030902050204" pitchFamily="34" charset="0"/>
                <a:ea typeface="HGS行書体" panose="03000600000000000000" pitchFamily="66" charset="-128"/>
              </a:rPr>
              <a:t>法務</a:t>
            </a:r>
          </a:p>
          <a:p>
            <a:pPr algn="ctr" eaLnBrk="1" hangingPunct="1">
              <a:spcBef>
                <a:spcPct val="0"/>
              </a:spcBef>
              <a:buClrTx/>
              <a:buSzTx/>
              <a:buFontTx/>
              <a:buNone/>
            </a:pPr>
            <a:r>
              <a:rPr lang="ja-JP" altLang="en-US" sz="900" b="1" i="1" dirty="0">
                <a:solidFill>
                  <a:schemeClr val="hlink"/>
                </a:solidFill>
                <a:latin typeface="Impact" panose="020B0806030902050204" pitchFamily="34" charset="0"/>
                <a:ea typeface="HGS行書体" panose="03000600000000000000" pitchFamily="66" charset="-128"/>
              </a:rPr>
              <a:t>大臣</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4521" y="5078384"/>
            <a:ext cx="987724" cy="1175531"/>
          </a:xfrm>
          <a:prstGeom prst="rect">
            <a:avLst/>
          </a:prstGeom>
        </p:spPr>
      </p:pic>
      <p:pic>
        <p:nvPicPr>
          <p:cNvPr id="21" name="図 20">
            <a:extLst>
              <a:ext uri="{FF2B5EF4-FFF2-40B4-BE49-F238E27FC236}">
                <a16:creationId xmlns:a16="http://schemas.microsoft.com/office/drawing/2014/main" id="{32A5CC60-1498-4A6D-8A17-CA18A97C2BB8}"/>
              </a:ext>
            </a:extLst>
          </p:cNvPr>
          <p:cNvPicPr>
            <a:picLocks noChangeAspect="1"/>
          </p:cNvPicPr>
          <p:nvPr/>
        </p:nvPicPr>
        <p:blipFill>
          <a:blip r:embed="rId4">
            <a:duotone>
              <a:prstClr val="black"/>
              <a:schemeClr val="accent5">
                <a:tint val="45000"/>
                <a:satMod val="400000"/>
              </a:schemeClr>
            </a:duotone>
          </a:blip>
          <a:stretch>
            <a:fillRect/>
          </a:stretch>
        </p:blipFill>
        <p:spPr>
          <a:xfrm>
            <a:off x="0" y="917987"/>
            <a:ext cx="9144000" cy="127322"/>
          </a:xfrm>
          <a:prstGeom prst="rect">
            <a:avLst/>
          </a:prstGeom>
        </p:spPr>
      </p:pic>
      <p:sp>
        <p:nvSpPr>
          <p:cNvPr id="25" name="Rectangle 4">
            <a:extLst>
              <a:ext uri="{FF2B5EF4-FFF2-40B4-BE49-F238E27FC236}">
                <a16:creationId xmlns:a16="http://schemas.microsoft.com/office/drawing/2014/main" id="{8189F25A-6A53-4638-9FC3-E8B12EBF6036}"/>
              </a:ext>
            </a:extLst>
          </p:cNvPr>
          <p:cNvSpPr txBox="1">
            <a:spLocks noChangeArrowheads="1"/>
          </p:cNvSpPr>
          <p:nvPr/>
        </p:nvSpPr>
        <p:spPr>
          <a:xfrm>
            <a:off x="4658826" y="3676719"/>
            <a:ext cx="3814588" cy="6943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Wingdings" panose="05000000000000000000" pitchFamily="2" charset="2"/>
              <a:buNone/>
            </a:pPr>
            <a:r>
              <a:rPr lang="ja-JP" altLang="en-US" sz="2400">
                <a:solidFill>
                  <a:schemeClr val="hlink"/>
                </a:solidFill>
              </a:rPr>
              <a:t>見本</a:t>
            </a:r>
          </a:p>
        </p:txBody>
      </p:sp>
      <p:sp>
        <p:nvSpPr>
          <p:cNvPr id="26" name="Line 2">
            <a:extLst>
              <a:ext uri="{FF2B5EF4-FFF2-40B4-BE49-F238E27FC236}">
                <a16:creationId xmlns:a16="http://schemas.microsoft.com/office/drawing/2014/main" id="{E47E94D7-CE42-48E3-AB4C-7D5F925B3E12}"/>
              </a:ext>
            </a:extLst>
          </p:cNvPr>
          <p:cNvSpPr>
            <a:spLocks noChangeShapeType="1"/>
          </p:cNvSpPr>
          <p:nvPr/>
        </p:nvSpPr>
        <p:spPr bwMode="auto">
          <a:xfrm>
            <a:off x="4658824" y="4092743"/>
            <a:ext cx="444015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 name="Line 13">
            <a:extLst>
              <a:ext uri="{FF2B5EF4-FFF2-40B4-BE49-F238E27FC236}">
                <a16:creationId xmlns:a16="http://schemas.microsoft.com/office/drawing/2014/main" id="{4E917749-F9C1-4183-BF01-E16402F07C16}"/>
              </a:ext>
            </a:extLst>
          </p:cNvPr>
          <p:cNvSpPr>
            <a:spLocks noChangeShapeType="1"/>
          </p:cNvSpPr>
          <p:nvPr/>
        </p:nvSpPr>
        <p:spPr bwMode="auto">
          <a:xfrm>
            <a:off x="4658824" y="4300756"/>
            <a:ext cx="444015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 name="Line 14">
            <a:extLst>
              <a:ext uri="{FF2B5EF4-FFF2-40B4-BE49-F238E27FC236}">
                <a16:creationId xmlns:a16="http://schemas.microsoft.com/office/drawing/2014/main" id="{8135BBFD-E20C-44B3-8916-0F428DA3945A}"/>
              </a:ext>
            </a:extLst>
          </p:cNvPr>
          <p:cNvSpPr>
            <a:spLocks noChangeShapeType="1"/>
          </p:cNvSpPr>
          <p:nvPr/>
        </p:nvSpPr>
        <p:spPr bwMode="auto">
          <a:xfrm>
            <a:off x="4658824" y="5896030"/>
            <a:ext cx="444015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 name="Line 15">
            <a:extLst>
              <a:ext uri="{FF2B5EF4-FFF2-40B4-BE49-F238E27FC236}">
                <a16:creationId xmlns:a16="http://schemas.microsoft.com/office/drawing/2014/main" id="{3D07F744-2E3F-4FB2-86F6-A42E6A349131}"/>
              </a:ext>
            </a:extLst>
          </p:cNvPr>
          <p:cNvSpPr>
            <a:spLocks noChangeShapeType="1"/>
          </p:cNvSpPr>
          <p:nvPr/>
        </p:nvSpPr>
        <p:spPr bwMode="auto">
          <a:xfrm flipH="1">
            <a:off x="5420518" y="4092743"/>
            <a:ext cx="0" cy="180328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 name="Line 16">
            <a:extLst>
              <a:ext uri="{FF2B5EF4-FFF2-40B4-BE49-F238E27FC236}">
                <a16:creationId xmlns:a16="http://schemas.microsoft.com/office/drawing/2014/main" id="{CB84FC64-E05F-4A97-B412-5129EBCA483E}"/>
              </a:ext>
            </a:extLst>
          </p:cNvPr>
          <p:cNvSpPr>
            <a:spLocks noChangeShapeType="1"/>
          </p:cNvSpPr>
          <p:nvPr/>
        </p:nvSpPr>
        <p:spPr bwMode="auto">
          <a:xfrm flipH="1">
            <a:off x="7710188" y="4092745"/>
            <a:ext cx="0" cy="194247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 name="Line 17">
            <a:extLst>
              <a:ext uri="{FF2B5EF4-FFF2-40B4-BE49-F238E27FC236}">
                <a16:creationId xmlns:a16="http://schemas.microsoft.com/office/drawing/2014/main" id="{9573763F-7779-4D05-B100-255556FF5C27}"/>
              </a:ext>
            </a:extLst>
          </p:cNvPr>
          <p:cNvSpPr>
            <a:spLocks noChangeShapeType="1"/>
          </p:cNvSpPr>
          <p:nvPr/>
        </p:nvSpPr>
        <p:spPr bwMode="auto">
          <a:xfrm>
            <a:off x="7710188" y="5896032"/>
            <a:ext cx="0" cy="76322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 name="Line 18">
            <a:extLst>
              <a:ext uri="{FF2B5EF4-FFF2-40B4-BE49-F238E27FC236}">
                <a16:creationId xmlns:a16="http://schemas.microsoft.com/office/drawing/2014/main" id="{7A720921-CD9A-4870-810C-2DAFF56F4B2B}"/>
              </a:ext>
            </a:extLst>
          </p:cNvPr>
          <p:cNvSpPr>
            <a:spLocks noChangeShapeType="1"/>
          </p:cNvSpPr>
          <p:nvPr/>
        </p:nvSpPr>
        <p:spPr bwMode="auto">
          <a:xfrm>
            <a:off x="4658824" y="4577596"/>
            <a:ext cx="444015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6" name="Line 20">
            <a:extLst>
              <a:ext uri="{FF2B5EF4-FFF2-40B4-BE49-F238E27FC236}">
                <a16:creationId xmlns:a16="http://schemas.microsoft.com/office/drawing/2014/main" id="{7A8BA226-64EF-48B4-AB46-06C994830DD5}"/>
              </a:ext>
            </a:extLst>
          </p:cNvPr>
          <p:cNvSpPr>
            <a:spLocks noChangeShapeType="1"/>
          </p:cNvSpPr>
          <p:nvPr/>
        </p:nvSpPr>
        <p:spPr bwMode="auto">
          <a:xfrm>
            <a:off x="4658824" y="4810081"/>
            <a:ext cx="444015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 name="Line 22">
            <a:extLst>
              <a:ext uri="{FF2B5EF4-FFF2-40B4-BE49-F238E27FC236}">
                <a16:creationId xmlns:a16="http://schemas.microsoft.com/office/drawing/2014/main" id="{759575A9-7D04-4A6E-9068-BDAC5FA2DF60}"/>
              </a:ext>
            </a:extLst>
          </p:cNvPr>
          <p:cNvSpPr>
            <a:spLocks noChangeShapeType="1"/>
          </p:cNvSpPr>
          <p:nvPr/>
        </p:nvSpPr>
        <p:spPr bwMode="auto">
          <a:xfrm>
            <a:off x="4658824" y="5340820"/>
            <a:ext cx="444015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 name="Line 23">
            <a:extLst>
              <a:ext uri="{FF2B5EF4-FFF2-40B4-BE49-F238E27FC236}">
                <a16:creationId xmlns:a16="http://schemas.microsoft.com/office/drawing/2014/main" id="{B7D31C99-64DD-4896-8003-6B5C72EA2E60}"/>
              </a:ext>
            </a:extLst>
          </p:cNvPr>
          <p:cNvSpPr>
            <a:spLocks noChangeShapeType="1"/>
          </p:cNvSpPr>
          <p:nvPr/>
        </p:nvSpPr>
        <p:spPr bwMode="auto">
          <a:xfrm>
            <a:off x="4658824" y="5619190"/>
            <a:ext cx="444015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 name="Rectangle 24">
            <a:extLst>
              <a:ext uri="{FF2B5EF4-FFF2-40B4-BE49-F238E27FC236}">
                <a16:creationId xmlns:a16="http://schemas.microsoft.com/office/drawing/2014/main" id="{BB1E860D-F53A-4BD5-8980-563AF2D56577}"/>
              </a:ext>
            </a:extLst>
          </p:cNvPr>
          <p:cNvSpPr>
            <a:spLocks noChangeArrowheads="1"/>
          </p:cNvSpPr>
          <p:nvPr/>
        </p:nvSpPr>
        <p:spPr bwMode="auto">
          <a:xfrm>
            <a:off x="7988560" y="4369585"/>
            <a:ext cx="763224" cy="114713"/>
          </a:xfrm>
          <a:prstGeom prst="rect">
            <a:avLst/>
          </a:prstGeom>
          <a:solidFill>
            <a:schemeClr val="accent1">
              <a:alpha val="0"/>
            </a:schemeClr>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tx2"/>
              </a:buClr>
              <a:buSzPct val="75000"/>
              <a:buFont typeface="Wingdings" panose="05000000000000000000" pitchFamily="2" charset="2"/>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2"/>
              </a:buClr>
              <a:buSzPct val="8500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spcBef>
                <a:spcPct val="0"/>
              </a:spcBef>
              <a:buClrTx/>
              <a:buSzTx/>
              <a:buFontTx/>
              <a:buNone/>
            </a:pPr>
            <a:r>
              <a:rPr lang="ja-JP" altLang="en-US" sz="800">
                <a:solidFill>
                  <a:schemeClr val="hlink"/>
                </a:solidFill>
                <a:latin typeface="Impact" panose="020B0806030902050204" pitchFamily="34" charset="0"/>
                <a:ea typeface="HGS行書体" panose="03000600000000000000" pitchFamily="66" charset="-128"/>
              </a:rPr>
              <a:t>中京区長</a:t>
            </a:r>
          </a:p>
        </p:txBody>
      </p:sp>
      <p:sp>
        <p:nvSpPr>
          <p:cNvPr id="40" name="Line 26">
            <a:extLst>
              <a:ext uri="{FF2B5EF4-FFF2-40B4-BE49-F238E27FC236}">
                <a16:creationId xmlns:a16="http://schemas.microsoft.com/office/drawing/2014/main" id="{35ACC93E-C5C5-449D-B39E-16D448D96A6F}"/>
              </a:ext>
            </a:extLst>
          </p:cNvPr>
          <p:cNvSpPr>
            <a:spLocks noChangeShapeType="1"/>
          </p:cNvSpPr>
          <p:nvPr/>
        </p:nvSpPr>
        <p:spPr bwMode="auto">
          <a:xfrm>
            <a:off x="4658824" y="5063979"/>
            <a:ext cx="444015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 name="Rectangle 15">
            <a:extLst>
              <a:ext uri="{FF2B5EF4-FFF2-40B4-BE49-F238E27FC236}">
                <a16:creationId xmlns:a16="http://schemas.microsoft.com/office/drawing/2014/main" id="{A4442328-B3E7-405F-AB4C-D0ADEF6FD363}"/>
              </a:ext>
            </a:extLst>
          </p:cNvPr>
          <p:cNvSpPr>
            <a:spLocks noChangeArrowheads="1"/>
          </p:cNvSpPr>
          <p:nvPr/>
        </p:nvSpPr>
        <p:spPr bwMode="auto">
          <a:xfrm>
            <a:off x="1680674" y="5353609"/>
            <a:ext cx="1668951" cy="237111"/>
          </a:xfrm>
          <a:prstGeom prst="rect">
            <a:avLst/>
          </a:prstGeom>
          <a:solidFill>
            <a:srgbClr val="99CCFF">
              <a:alpha val="39000"/>
            </a:srgbClr>
          </a:solidFill>
          <a:ln>
            <a:noFill/>
          </a:ln>
          <a:effectLst/>
          <a:extLst/>
        </p:spPr>
        <p:txBody>
          <a:bodyPr wrap="none" anchor="ctr"/>
          <a:lstStyle>
            <a:lvl1pPr>
              <a:spcBef>
                <a:spcPct val="20000"/>
              </a:spcBef>
              <a:buClr>
                <a:schemeClr val="hlink"/>
              </a:buClr>
              <a:buSzPct val="80000"/>
              <a:buFont typeface="Wingdings" panose="05000000000000000000" pitchFamily="2" charset="2"/>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tx2"/>
              </a:buClr>
              <a:buSzPct val="75000"/>
              <a:buFont typeface="Wingdings" panose="05000000000000000000" pitchFamily="2" charset="2"/>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2"/>
              </a:buClr>
              <a:buSzPct val="8500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ClrTx/>
              <a:buSzTx/>
              <a:buFontTx/>
              <a:buNone/>
            </a:pPr>
            <a:endParaRPr lang="ja-JP" altLang="en-US" sz="1800">
              <a:latin typeface="Impact" panose="020B0806030902050204" pitchFamily="34" charset="0"/>
              <a:ea typeface="ＭＳ Ｐゴシック" panose="020B0600070205080204" pitchFamily="50" charset="-128"/>
            </a:endParaRPr>
          </a:p>
        </p:txBody>
      </p:sp>
      <p:sp>
        <p:nvSpPr>
          <p:cNvPr id="52" name="Rectangle 15">
            <a:extLst>
              <a:ext uri="{FF2B5EF4-FFF2-40B4-BE49-F238E27FC236}">
                <a16:creationId xmlns:a16="http://schemas.microsoft.com/office/drawing/2014/main" id="{8065E14D-C0FA-4CC5-8C80-95209083CEE2}"/>
              </a:ext>
            </a:extLst>
          </p:cNvPr>
          <p:cNvSpPr>
            <a:spLocks noChangeArrowheads="1"/>
          </p:cNvSpPr>
          <p:nvPr/>
        </p:nvSpPr>
        <p:spPr bwMode="auto">
          <a:xfrm>
            <a:off x="144046" y="6509219"/>
            <a:ext cx="3205579" cy="150038"/>
          </a:xfrm>
          <a:prstGeom prst="rect">
            <a:avLst/>
          </a:prstGeom>
          <a:solidFill>
            <a:srgbClr val="99CCFF">
              <a:alpha val="39000"/>
            </a:srgbClr>
          </a:solidFill>
          <a:ln>
            <a:noFill/>
          </a:ln>
          <a:effectLst/>
          <a:extLst/>
        </p:spPr>
        <p:txBody>
          <a:bodyPr wrap="none" anchor="ctr"/>
          <a:lstStyle>
            <a:lvl1pPr>
              <a:spcBef>
                <a:spcPct val="20000"/>
              </a:spcBef>
              <a:buClr>
                <a:schemeClr val="hlink"/>
              </a:buClr>
              <a:buSzPct val="80000"/>
              <a:buFont typeface="Wingdings" panose="05000000000000000000" pitchFamily="2" charset="2"/>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tx2"/>
              </a:buClr>
              <a:buSzPct val="75000"/>
              <a:buFont typeface="Wingdings" panose="05000000000000000000" pitchFamily="2" charset="2"/>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2"/>
              </a:buClr>
              <a:buSzPct val="8500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ClrTx/>
              <a:buSzTx/>
              <a:buFontTx/>
              <a:buNone/>
            </a:pPr>
            <a:endParaRPr lang="ja-JP" altLang="en-US" sz="1800">
              <a:latin typeface="Impact" panose="020B0806030902050204" pitchFamily="34" charset="0"/>
              <a:ea typeface="ＭＳ Ｐゴシック" panose="020B0600070205080204" pitchFamily="50" charset="-128"/>
            </a:endParaRPr>
          </a:p>
        </p:txBody>
      </p:sp>
      <p:sp>
        <p:nvSpPr>
          <p:cNvPr id="53" name="Rectangle 13">
            <a:extLst>
              <a:ext uri="{FF2B5EF4-FFF2-40B4-BE49-F238E27FC236}">
                <a16:creationId xmlns:a16="http://schemas.microsoft.com/office/drawing/2014/main" id="{162E59BF-8D09-4CCD-8C6A-F6EA6B16BD45}"/>
              </a:ext>
            </a:extLst>
          </p:cNvPr>
          <p:cNvSpPr>
            <a:spLocks noChangeArrowheads="1"/>
          </p:cNvSpPr>
          <p:nvPr/>
        </p:nvSpPr>
        <p:spPr bwMode="auto">
          <a:xfrm>
            <a:off x="194347" y="1088620"/>
            <a:ext cx="8755305" cy="2270152"/>
          </a:xfrm>
          <a:prstGeom prst="rect">
            <a:avLst/>
          </a:prstGeom>
          <a:noFill/>
          <a:ln w="28575">
            <a:solidFill>
              <a:schemeClr val="accent6"/>
            </a:solidFill>
            <a:miter lim="800000"/>
            <a:headEnd/>
            <a:tailEnd/>
          </a:ln>
          <a:effectLst/>
          <a:extLst/>
        </p:spPr>
        <p:txBody>
          <a:bodyPr/>
          <a:lstStyle>
            <a:lvl1pPr marL="342900" indent="-342900">
              <a:spcBef>
                <a:spcPct val="20000"/>
              </a:spcBef>
              <a:buClr>
                <a:schemeClr val="hlink"/>
              </a:buClr>
              <a:buSzPct val="80000"/>
              <a:buFont typeface="Wingdings" panose="05000000000000000000" pitchFamily="2" charset="2"/>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tx2"/>
              </a:buClr>
              <a:buSzPct val="75000"/>
              <a:buFont typeface="Wingdings" panose="05000000000000000000" pitchFamily="2" charset="2"/>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2"/>
              </a:buClr>
              <a:buSzPct val="8500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ClrTx/>
            </a:pPr>
            <a:r>
              <a:rPr lang="ja-JP" altLang="en-US" sz="2400" dirty="0">
                <a:latin typeface="Meiryo UI" panose="020B0604030504040204" pitchFamily="50" charset="-128"/>
                <a:ea typeface="Meiryo UI" panose="020B0604030504040204" pitchFamily="50" charset="-128"/>
              </a:rPr>
              <a:t>風俗営業または風俗関連営業が行われる場所でのアルバイトは、</a:t>
            </a:r>
            <a:br>
              <a:rPr lang="en-US" altLang="ja-JP" sz="2400" dirty="0">
                <a:latin typeface="Meiryo UI" panose="020B0604030504040204" pitchFamily="50" charset="-128"/>
                <a:ea typeface="Meiryo UI" panose="020B0604030504040204" pitchFamily="50" charset="-128"/>
              </a:rPr>
            </a:br>
            <a:r>
              <a:rPr lang="ja-JP" altLang="en-US" sz="2400" b="1" u="sng" dirty="0">
                <a:solidFill>
                  <a:srgbClr val="FF0000"/>
                </a:solidFill>
                <a:latin typeface="Meiryo UI" panose="020B0604030504040204" pitchFamily="50" charset="-128"/>
                <a:ea typeface="Meiryo UI" panose="020B0604030504040204" pitchFamily="50" charset="-128"/>
              </a:rPr>
              <a:t>皿洗いや、掃除などの仕事であっても</a:t>
            </a:r>
            <a:r>
              <a:rPr lang="ja-JP" altLang="en-US" sz="2400" dirty="0">
                <a:latin typeface="Meiryo UI" panose="020B0604030504040204" pitchFamily="50" charset="-128"/>
                <a:ea typeface="Meiryo UI" panose="020B0604030504040204" pitchFamily="50" charset="-128"/>
              </a:rPr>
              <a:t>、禁止されています。</a:t>
            </a:r>
            <a:endParaRPr lang="en-US" altLang="ja-JP" sz="2400" dirty="0">
              <a:latin typeface="Meiryo UI" panose="020B0604030504040204" pitchFamily="50" charset="-128"/>
              <a:ea typeface="Meiryo UI" panose="020B0604030504040204" pitchFamily="50" charset="-128"/>
            </a:endParaRPr>
          </a:p>
          <a:p>
            <a:pPr marL="273050" indent="-273050">
              <a:buClrTx/>
              <a:buNone/>
            </a:pPr>
            <a:r>
              <a:rPr lang="ja-JP" altLang="en-US" sz="24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風俗営業とは</a:t>
            </a:r>
            <a:r>
              <a:rPr lang="en-US" altLang="ja-JP" sz="20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スナック、ナイトクラブ、客を接待して飲食させるバー、ホストクラブ、キャバクラ、マージャン、パチンコ、ソープランドなど。そのような場所で</a:t>
            </a:r>
            <a:r>
              <a:rPr lang="ja-JP" altLang="en-US" sz="1800" u="sng" dirty="0">
                <a:latin typeface="Meiryo UI" panose="020B0604030504040204" pitchFamily="50" charset="-128"/>
                <a:ea typeface="Meiryo UI" panose="020B0604030504040204" pitchFamily="50" charset="-128"/>
              </a:rPr>
              <a:t>皿洗いや、掃除などをすることも禁止されています</a:t>
            </a:r>
            <a:r>
              <a:rPr lang="ja-JP" altLang="en-US" sz="16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インターネット上でわいせつな画像提供に従事することも禁止です。</a:t>
            </a:r>
            <a:endParaRPr lang="en-US" altLang="ja-JP" sz="1800" dirty="0">
              <a:latin typeface="Meiryo UI" panose="020B0604030504040204" pitchFamily="50" charset="-128"/>
              <a:ea typeface="Meiryo UI" panose="020B0604030504040204" pitchFamily="50" charset="-128"/>
            </a:endParaRPr>
          </a:p>
          <a:p>
            <a:pPr marL="273050" indent="-273050">
              <a:buClrTx/>
              <a:buNone/>
            </a:pPr>
            <a:r>
              <a:rPr lang="ja-JP" altLang="en-US" sz="2000" dirty="0">
                <a:latin typeface="Meiryo UI" panose="020B0604030504040204" pitchFamily="50" charset="-128"/>
                <a:ea typeface="Meiryo UI" panose="020B0604030504040204" pitchFamily="50" charset="-128"/>
              </a:rPr>
              <a:t> （</a:t>
            </a:r>
            <a:r>
              <a:rPr lang="ja-JP" altLang="en-US" sz="2000" u="sng" dirty="0">
                <a:solidFill>
                  <a:srgbClr val="003399"/>
                </a:solidFill>
                <a:latin typeface="Meiryo UI" panose="020B0604030504040204" pitchFamily="50" charset="-128"/>
                <a:ea typeface="Meiryo UI" panose="020B0604030504040204" pitchFamily="50" charset="-128"/>
              </a:rPr>
              <a:t>大まかには、深夜に酒類を提供する場、室内が暗い、室内で大音響がする場</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p:txBody>
      </p:sp>
      <p:sp>
        <p:nvSpPr>
          <p:cNvPr id="42" name="Rectangle 27">
            <a:extLst>
              <a:ext uri="{FF2B5EF4-FFF2-40B4-BE49-F238E27FC236}">
                <a16:creationId xmlns:a16="http://schemas.microsoft.com/office/drawing/2014/main" id="{064766BF-9562-4620-BBD3-C1CA8BA0085F}"/>
              </a:ext>
            </a:extLst>
          </p:cNvPr>
          <p:cNvSpPr>
            <a:spLocks noChangeArrowheads="1"/>
          </p:cNvSpPr>
          <p:nvPr/>
        </p:nvSpPr>
        <p:spPr bwMode="auto">
          <a:xfrm>
            <a:off x="5656475" y="6075159"/>
            <a:ext cx="1891070" cy="440612"/>
          </a:xfrm>
          <a:prstGeom prst="rect">
            <a:avLst/>
          </a:prstGeom>
          <a:solidFill>
            <a:schemeClr val="accent1">
              <a:alpha val="0"/>
            </a:schemeClr>
          </a:solidFill>
          <a:ln w="2857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tx2"/>
              </a:buClr>
              <a:buSzPct val="75000"/>
              <a:buFont typeface="Wingdings" panose="05000000000000000000" pitchFamily="2" charset="2"/>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2"/>
              </a:buClr>
              <a:buSzPct val="8500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spcBef>
                <a:spcPct val="0"/>
              </a:spcBef>
              <a:buClrTx/>
              <a:buSzTx/>
              <a:buFontTx/>
              <a:buNone/>
            </a:pPr>
            <a:r>
              <a:rPr lang="ja-JP" altLang="en-US" sz="1100">
                <a:latin typeface="BIZ UDPゴシック" panose="020B0400000000000000" pitchFamily="50" charset="-128"/>
                <a:ea typeface="BIZ UDPゴシック" panose="020B0400000000000000" pitchFamily="50" charset="-128"/>
              </a:rPr>
              <a:t>許可：原則週</a:t>
            </a:r>
            <a:r>
              <a:rPr lang="en-US" altLang="ja-JP" sz="1100">
                <a:latin typeface="BIZ UDPゴシック" panose="020B0400000000000000" pitchFamily="50" charset="-128"/>
                <a:ea typeface="BIZ UDPゴシック" panose="020B0400000000000000" pitchFamily="50" charset="-128"/>
              </a:rPr>
              <a:t>28</a:t>
            </a:r>
            <a:r>
              <a:rPr lang="ja-JP" altLang="en-US" sz="1100">
                <a:latin typeface="BIZ UDPゴシック" panose="020B0400000000000000" pitchFamily="50" charset="-128"/>
                <a:ea typeface="BIZ UDPゴシック" panose="020B0400000000000000" pitchFamily="50" charset="-128"/>
              </a:rPr>
              <a:t>時間以内</a:t>
            </a:r>
          </a:p>
          <a:p>
            <a:pPr algn="ctr" eaLnBrk="1" hangingPunct="1">
              <a:spcBef>
                <a:spcPct val="0"/>
              </a:spcBef>
              <a:buClrTx/>
              <a:buSzTx/>
              <a:buFontTx/>
              <a:buNone/>
            </a:pPr>
            <a:r>
              <a:rPr lang="ja-JP" altLang="en-US" sz="1100">
                <a:latin typeface="BIZ UDPゴシック" panose="020B0400000000000000" pitchFamily="50" charset="-128"/>
                <a:ea typeface="BIZ UDPゴシック" panose="020B0400000000000000" pitchFamily="50" charset="-128"/>
              </a:rPr>
              <a:t>風俗営業等の従事を除く</a:t>
            </a:r>
          </a:p>
        </p:txBody>
      </p:sp>
      <p:sp>
        <p:nvSpPr>
          <p:cNvPr id="41" name="Rectangle 2">
            <a:extLst>
              <a:ext uri="{FF2B5EF4-FFF2-40B4-BE49-F238E27FC236}">
                <a16:creationId xmlns:a16="http://schemas.microsoft.com/office/drawing/2014/main" id="{C8B2ACC4-86D8-4163-B228-7F8C4B519D06}"/>
              </a:ext>
            </a:extLst>
          </p:cNvPr>
          <p:cNvSpPr>
            <a:spLocks noGrp="1" noChangeArrowheads="1"/>
          </p:cNvSpPr>
          <p:nvPr>
            <p:ph type="title"/>
          </p:nvPr>
        </p:nvSpPr>
        <p:spPr>
          <a:xfrm>
            <a:off x="107506" y="39775"/>
            <a:ext cx="9036494" cy="98626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r>
              <a:rPr lang="ja-JP" altLang="en-US" sz="4000" b="1" dirty="0">
                <a:solidFill>
                  <a:schemeClr val="tx2"/>
                </a:solidFill>
                <a:latin typeface="Meiryo UI" panose="020B0604030504040204" pitchFamily="50" charset="-128"/>
                <a:ea typeface="Meiryo UI" panose="020B0604030504040204" pitchFamily="50" charset="-128"/>
              </a:rPr>
              <a:t>在留資格 ～資格外活動許可～</a:t>
            </a:r>
          </a:p>
        </p:txBody>
      </p:sp>
      <p:sp>
        <p:nvSpPr>
          <p:cNvPr id="46" name="Rectangle 13">
            <a:extLst>
              <a:ext uri="{FF2B5EF4-FFF2-40B4-BE49-F238E27FC236}">
                <a16:creationId xmlns:a16="http://schemas.microsoft.com/office/drawing/2014/main" id="{3284D9DB-87BE-4B7D-94C7-37FF8DAB0C2A}"/>
              </a:ext>
            </a:extLst>
          </p:cNvPr>
          <p:cNvSpPr>
            <a:spLocks noChangeArrowheads="1"/>
          </p:cNvSpPr>
          <p:nvPr/>
        </p:nvSpPr>
        <p:spPr bwMode="auto">
          <a:xfrm>
            <a:off x="6300019" y="5012606"/>
            <a:ext cx="2920993" cy="816766"/>
          </a:xfrm>
          <a:prstGeom prst="rect">
            <a:avLst/>
          </a:prstGeom>
          <a:noFill/>
          <a:ln w="28575">
            <a:noFill/>
            <a:miter lim="800000"/>
            <a:headEnd/>
            <a:tailEnd/>
          </a:ln>
          <a:effectLst/>
          <a:extLst/>
        </p:spPr>
        <p:txBody>
          <a:bodyPr/>
          <a:lstStyle>
            <a:lvl1pPr marL="342900" indent="-342900">
              <a:spcBef>
                <a:spcPct val="20000"/>
              </a:spcBef>
              <a:buClr>
                <a:schemeClr val="hlink"/>
              </a:buClr>
              <a:buSzPct val="80000"/>
              <a:buFont typeface="Wingdings" panose="05000000000000000000" pitchFamily="2" charset="2"/>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tx2"/>
              </a:buClr>
              <a:buSzPct val="75000"/>
              <a:buFont typeface="Wingdings" panose="05000000000000000000" pitchFamily="2" charset="2"/>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2"/>
              </a:buClr>
              <a:buSzPct val="8500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marL="0" indent="0">
              <a:buClrTx/>
              <a:buNone/>
            </a:pPr>
            <a:r>
              <a:rPr lang="ja-JP" altLang="en-US" sz="2400" b="1" dirty="0">
                <a:solidFill>
                  <a:srgbClr val="003399"/>
                </a:solidFill>
                <a:latin typeface="Meiryo UI" panose="020B0604030504040204" pitchFamily="50" charset="-128"/>
                <a:ea typeface="Meiryo UI" panose="020B0604030504040204" pitchFamily="50" charset="-128"/>
              </a:rPr>
              <a:t>「風俗営業等の従事を除く」となっています</a:t>
            </a:r>
          </a:p>
        </p:txBody>
      </p:sp>
      <p:cxnSp>
        <p:nvCxnSpPr>
          <p:cNvPr id="47" name="直線コネクタ 46">
            <a:extLst>
              <a:ext uri="{FF2B5EF4-FFF2-40B4-BE49-F238E27FC236}">
                <a16:creationId xmlns:a16="http://schemas.microsoft.com/office/drawing/2014/main" id="{1BB5AAEB-CD48-4BB5-8D2E-586EE1863CB5}"/>
              </a:ext>
            </a:extLst>
          </p:cNvPr>
          <p:cNvCxnSpPr>
            <a:cxnSpLocks/>
            <a:stCxn id="42" idx="0"/>
            <a:endCxn id="53" idx="2"/>
          </p:cNvCxnSpPr>
          <p:nvPr/>
        </p:nvCxnSpPr>
        <p:spPr>
          <a:xfrm flipH="1" flipV="1">
            <a:off x="4572000" y="3358772"/>
            <a:ext cx="2030010" cy="271638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4" name="スライド番号プレースホルダー 3">
            <a:extLst>
              <a:ext uri="{FF2B5EF4-FFF2-40B4-BE49-F238E27FC236}">
                <a16:creationId xmlns:a16="http://schemas.microsoft.com/office/drawing/2014/main" id="{5F95174F-DD47-407F-95AB-4B2017ABFAFF}"/>
              </a:ext>
            </a:extLst>
          </p:cNvPr>
          <p:cNvSpPr>
            <a:spLocks noGrp="1"/>
          </p:cNvSpPr>
          <p:nvPr>
            <p:ph type="sldNum" sz="quarter" idx="12"/>
          </p:nvPr>
        </p:nvSpPr>
        <p:spPr>
          <a:xfrm>
            <a:off x="7086600" y="6450111"/>
            <a:ext cx="2057400" cy="365125"/>
          </a:xfrm>
        </p:spPr>
        <p:txBody>
          <a:bodyPr/>
          <a:lstStyle/>
          <a:p>
            <a:pPr>
              <a:defRPr/>
            </a:pPr>
            <a:fld id="{65570990-FDCB-484E-AAAF-5A78425863A6}" type="slidenum">
              <a:rPr lang="en-US" altLang="ja-JP" smtClean="0">
                <a:latin typeface="Meiryo UI" panose="020B0604030504040204" pitchFamily="50" charset="-128"/>
                <a:ea typeface="Meiryo UI" panose="020B0604030504040204" pitchFamily="50" charset="-128"/>
              </a:rPr>
              <a:pPr>
                <a:defRPr/>
              </a:pPr>
              <a:t>11</a:t>
            </a:fld>
            <a:endParaRPr lang="en-US" altLang="ja-JP">
              <a:latin typeface="Meiryo UI" panose="020B0604030504040204" pitchFamily="50" charset="-128"/>
              <a:ea typeface="Meiryo UI" panose="020B0604030504040204" pitchFamily="50" charset="-128"/>
            </a:endParaRPr>
          </a:p>
        </p:txBody>
      </p:sp>
      <p:sp>
        <p:nvSpPr>
          <p:cNvPr id="45" name="四角形: 角を丸くする 44">
            <a:extLst>
              <a:ext uri="{FF2B5EF4-FFF2-40B4-BE49-F238E27FC236}">
                <a16:creationId xmlns:a16="http://schemas.microsoft.com/office/drawing/2014/main" id="{ECACF118-D89C-4A8E-91DC-C3637DC8D2F5}"/>
              </a:ext>
            </a:extLst>
          </p:cNvPr>
          <p:cNvSpPr/>
          <p:nvPr/>
        </p:nvSpPr>
        <p:spPr>
          <a:xfrm>
            <a:off x="7552672" y="231596"/>
            <a:ext cx="1483822" cy="600432"/>
          </a:xfrm>
          <a:prstGeom prst="roundRect">
            <a:avLst>
              <a:gd name="adj" fmla="val 15396"/>
            </a:avLst>
          </a:prstGeom>
          <a:gradFill>
            <a:gsLst>
              <a:gs pos="100000">
                <a:schemeClr val="accent6">
                  <a:lumMod val="50000"/>
                </a:schemeClr>
              </a:gs>
              <a:gs pos="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400" b="1" dirty="0">
                <a:latin typeface="Meiryo UI" panose="020B0604030504040204" pitchFamily="50" charset="-128"/>
                <a:ea typeface="Meiryo UI" panose="020B0604030504040204" pitchFamily="50" charset="-128"/>
              </a:rPr>
              <a:t>在留資格</a:t>
            </a:r>
          </a:p>
        </p:txBody>
      </p:sp>
    </p:spTree>
    <p:extLst>
      <p:ext uri="{BB962C8B-B14F-4D97-AF65-F5344CB8AC3E}">
        <p14:creationId xmlns:p14="http://schemas.microsoft.com/office/powerpoint/2010/main" val="2112941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95537" y="165070"/>
            <a:ext cx="8964488" cy="75291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r>
              <a:rPr lang="ja-JP" altLang="en-US" sz="3600" b="1" dirty="0">
                <a:solidFill>
                  <a:schemeClr val="tx2"/>
                </a:solidFill>
                <a:latin typeface="Meiryo UI" panose="020B0604030504040204" pitchFamily="50" charset="-128"/>
                <a:ea typeface="Meiryo UI" panose="020B0604030504040204" pitchFamily="50" charset="-128"/>
              </a:rPr>
              <a:t>在留資格 ～再入国のための制度～</a:t>
            </a:r>
          </a:p>
        </p:txBody>
      </p:sp>
      <p:sp>
        <p:nvSpPr>
          <p:cNvPr id="60419" name="Rectangle 3"/>
          <p:cNvSpPr>
            <a:spLocks noGrp="1" noChangeArrowheads="1"/>
          </p:cNvSpPr>
          <p:nvPr>
            <p:ph idx="1"/>
          </p:nvPr>
        </p:nvSpPr>
        <p:spPr>
          <a:xfrm>
            <a:off x="0" y="6006105"/>
            <a:ext cx="8821697" cy="921883"/>
          </a:xfrm>
        </p:spPr>
        <p:txBody>
          <a:bodyPr>
            <a:normAutofit/>
          </a:bodyPr>
          <a:lstStyle/>
          <a:p>
            <a:pPr marL="273050" indent="-273050">
              <a:buNone/>
            </a:pPr>
            <a:r>
              <a:rPr lang="en-US" altLang="ja-JP" sz="1800" dirty="0">
                <a:latin typeface="Meiryo UI" panose="020B0604030504040204" pitchFamily="50" charset="-128"/>
                <a:ea typeface="Meiryo UI" panose="020B0604030504040204" pitchFamily="50" charset="-128"/>
              </a:rPr>
              <a:t>※1</a:t>
            </a:r>
            <a:r>
              <a:rPr lang="ja-JP" altLang="en-US" sz="1800" dirty="0">
                <a:latin typeface="Meiryo UI" panose="020B0604030504040204" pitchFamily="50" charset="-128"/>
                <a:ea typeface="Meiryo UI" panose="020B0604030504040204" pitchFamily="50" charset="-128"/>
              </a:rPr>
              <a:t>年を超えて日本を離れる人のために、「再入国許可」があります。これは、在留期限内であれば同じ在留カードを用いて再び日本に入国できる制度ですが、留学生の場合、基本的に用いるケースはありません。申請も空港ではなく、出入国在留管理局の窓口で行います。</a:t>
            </a:r>
            <a:endParaRPr lang="en-US" altLang="ja-JP" sz="18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2B62FF6F-0AAA-4CB0-A0DB-72079E2FC6FA}"/>
              </a:ext>
            </a:extLst>
          </p:cNvPr>
          <p:cNvPicPr>
            <a:picLocks noChangeAspect="1"/>
          </p:cNvPicPr>
          <p:nvPr/>
        </p:nvPicPr>
        <p:blipFill>
          <a:blip r:embed="rId3">
            <a:duotone>
              <a:prstClr val="black"/>
              <a:schemeClr val="accent5">
                <a:tint val="45000"/>
                <a:satMod val="400000"/>
              </a:schemeClr>
            </a:duotone>
          </a:blip>
          <a:stretch>
            <a:fillRect/>
          </a:stretch>
        </p:blipFill>
        <p:spPr>
          <a:xfrm>
            <a:off x="0" y="917987"/>
            <a:ext cx="9144000" cy="127322"/>
          </a:xfrm>
          <a:prstGeom prst="rect">
            <a:avLst/>
          </a:prstGeom>
        </p:spPr>
      </p:pic>
      <p:sp>
        <p:nvSpPr>
          <p:cNvPr id="11" name="Rectangle 3">
            <a:extLst>
              <a:ext uri="{FF2B5EF4-FFF2-40B4-BE49-F238E27FC236}">
                <a16:creationId xmlns:a16="http://schemas.microsoft.com/office/drawing/2014/main" id="{26BB909E-725D-44FC-A6E5-E14B4FEE9528}"/>
              </a:ext>
            </a:extLst>
          </p:cNvPr>
          <p:cNvSpPr txBox="1">
            <a:spLocks noChangeArrowheads="1"/>
          </p:cNvSpPr>
          <p:nvPr/>
        </p:nvSpPr>
        <p:spPr>
          <a:xfrm>
            <a:off x="97969" y="1356532"/>
            <a:ext cx="4842649" cy="4378195"/>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Arial" panose="020B0604020202020204" pitchFamily="34" charset="0"/>
              <a:buNone/>
            </a:pPr>
            <a:r>
              <a:rPr lang="ja-JP" altLang="en-US" sz="3600" b="1" dirty="0">
                <a:solidFill>
                  <a:schemeClr val="bg1"/>
                </a:solidFill>
                <a:highlight>
                  <a:srgbClr val="CC0000"/>
                </a:highlight>
                <a:latin typeface="Meiryo UI" panose="020B0604030504040204" pitchFamily="50" charset="-128"/>
                <a:ea typeface="Meiryo UI" panose="020B0604030504040204" pitchFamily="50" charset="-128"/>
              </a:rPr>
              <a:t>みなし再入国許可</a:t>
            </a:r>
            <a:endParaRPr lang="en-US" altLang="ja-JP" sz="3600" b="1" dirty="0">
              <a:solidFill>
                <a:schemeClr val="bg1"/>
              </a:solidFill>
              <a:highlight>
                <a:srgbClr val="CC0000"/>
              </a:highlight>
              <a:latin typeface="Meiryo UI" panose="020B0604030504040204" pitchFamily="50" charset="-128"/>
              <a:ea typeface="Meiryo UI" panose="020B0604030504040204" pitchFamily="50" charset="-128"/>
            </a:endParaRPr>
          </a:p>
          <a:p>
            <a:pPr marL="0" indent="0">
              <a:buNone/>
            </a:pPr>
            <a:r>
              <a:rPr lang="ja-JP" altLang="en-US" sz="2400" b="1" u="sng" dirty="0">
                <a:solidFill>
                  <a:srgbClr val="FF0000"/>
                </a:solidFill>
                <a:latin typeface="Meiryo UI" panose="020B0604030504040204" pitchFamily="50" charset="-128"/>
                <a:ea typeface="Meiryo UI" panose="020B0604030504040204" pitchFamily="50" charset="-128"/>
              </a:rPr>
              <a:t>空港で </a:t>
            </a:r>
            <a:r>
              <a:rPr lang="ja-JP" altLang="en-US" sz="2400" b="1" dirty="0">
                <a:latin typeface="Meiryo UI" panose="020B0604030504040204" pitchFamily="50" charset="-128"/>
                <a:ea typeface="Meiryo UI" panose="020B0604030504040204" pitchFamily="50" charset="-128"/>
              </a:rPr>
              <a:t>「みなし再入国許可」</a:t>
            </a:r>
            <a:r>
              <a:rPr lang="ja-JP" altLang="en-US" sz="2400" dirty="0">
                <a:latin typeface="Meiryo UI" panose="020B0604030504040204" pitchFamily="50" charset="-128"/>
                <a:ea typeface="Meiryo UI" panose="020B0604030504040204" pitchFamily="50" charset="-128"/>
              </a:rPr>
              <a:t>を申請・取得することで、同じ在留カードを用いて再び日本に入国できます（右図</a:t>
            </a:r>
            <a:r>
              <a:rPr lang="ja-JP" altLang="en-US" sz="16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1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みなし再入国許可の有効期限は、</a:t>
            </a: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最長で日本出国から</a:t>
            </a:r>
            <a:r>
              <a:rPr lang="ja-JP" altLang="en-US" sz="2400" b="1" u="sng" dirty="0">
                <a:solidFill>
                  <a:srgbClr val="003399"/>
                </a:solidFill>
                <a:latin typeface="Meiryo UI" panose="020B0604030504040204" pitchFamily="50" charset="-128"/>
                <a:ea typeface="Meiryo UI" panose="020B0604030504040204" pitchFamily="50" charset="-128"/>
              </a:rPr>
              <a:t>１年以内</a:t>
            </a:r>
            <a:r>
              <a:rPr lang="ja-JP" altLang="en-US" sz="2400" dirty="0">
                <a:latin typeface="Meiryo UI" panose="020B0604030504040204" pitchFamily="50" charset="-128"/>
                <a:ea typeface="Meiryo UI" panose="020B0604030504040204" pitchFamily="50" charset="-128"/>
              </a:rPr>
              <a:t>ですが、</a:t>
            </a:r>
            <a:br>
              <a:rPr lang="en-US" altLang="ja-JP" sz="2400" b="1" u="sng" dirty="0">
                <a:solidFill>
                  <a:srgbClr val="FF0000"/>
                </a:solidFill>
                <a:latin typeface="Meiryo UI" panose="020B0604030504040204" pitchFamily="50" charset="-128"/>
                <a:ea typeface="Meiryo UI" panose="020B0604030504040204" pitchFamily="50" charset="-128"/>
              </a:rPr>
            </a:br>
            <a:r>
              <a:rPr lang="ja-JP" altLang="en-US" sz="2400" b="1" u="sng" dirty="0">
                <a:solidFill>
                  <a:srgbClr val="FF0000"/>
                </a:solidFill>
                <a:latin typeface="Meiryo UI" panose="020B0604030504040204" pitchFamily="50" charset="-128"/>
                <a:ea typeface="Meiryo UI" panose="020B0604030504040204" pitchFamily="50" charset="-128"/>
              </a:rPr>
              <a:t>在留期限が</a:t>
            </a:r>
            <a:r>
              <a:rPr lang="en-US" altLang="ja-JP" sz="2400" b="1" u="sng" dirty="0">
                <a:solidFill>
                  <a:srgbClr val="FF0000"/>
                </a:solidFill>
                <a:latin typeface="Meiryo UI" panose="020B0604030504040204" pitchFamily="50" charset="-128"/>
                <a:ea typeface="Meiryo UI" panose="020B0604030504040204" pitchFamily="50" charset="-128"/>
              </a:rPr>
              <a:t>1</a:t>
            </a:r>
            <a:r>
              <a:rPr lang="ja-JP" altLang="en-US" sz="2400" b="1" u="sng" dirty="0">
                <a:solidFill>
                  <a:srgbClr val="FF0000"/>
                </a:solidFill>
                <a:latin typeface="Meiryo UI" panose="020B0604030504040204" pitchFamily="50" charset="-128"/>
                <a:ea typeface="Meiryo UI" panose="020B0604030504040204" pitchFamily="50" charset="-128"/>
              </a:rPr>
              <a:t>年以内の場合は在留期限まで</a:t>
            </a:r>
            <a:r>
              <a:rPr lang="ja-JP" altLang="en-US" sz="2400" dirty="0">
                <a:latin typeface="Meiryo UI" panose="020B0604030504040204" pitchFamily="50" charset="-128"/>
                <a:ea typeface="Meiryo UI" panose="020B0604030504040204" pitchFamily="50" charset="-128"/>
              </a:rPr>
              <a:t>となります。</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100" b="1" u="sng" dirty="0">
              <a:solidFill>
                <a:srgbClr val="FF0000"/>
              </a:solidFill>
              <a:latin typeface="Meiryo UI" panose="020B0604030504040204" pitchFamily="50" charset="-128"/>
              <a:ea typeface="Meiryo UI" panose="020B0604030504040204" pitchFamily="50" charset="-128"/>
            </a:endParaRPr>
          </a:p>
          <a:p>
            <a:pPr marL="0" indent="0">
              <a:buNone/>
            </a:pPr>
            <a:r>
              <a:rPr lang="ja-JP" altLang="en-US" sz="2400" u="sng" dirty="0">
                <a:solidFill>
                  <a:srgbClr val="003399"/>
                </a:solidFill>
                <a:latin typeface="Meiryo UI" panose="020B0604030504040204" pitchFamily="50" charset="-128"/>
                <a:ea typeface="Meiryo UI" panose="020B0604030504040204" pitchFamily="50" charset="-128"/>
              </a:rPr>
              <a:t>日本出国前に、在留カードの期限をよく確認</a:t>
            </a:r>
            <a:r>
              <a:rPr lang="ja-JP" altLang="en-US" sz="2400" dirty="0">
                <a:latin typeface="Meiryo UI" panose="020B0604030504040204" pitchFamily="50" charset="-128"/>
                <a:ea typeface="Meiryo UI" panose="020B0604030504040204" pitchFamily="50" charset="-128"/>
              </a:rPr>
              <a:t>してください。</a:t>
            </a:r>
            <a:endParaRPr lang="en-US" altLang="ja-JP" sz="2400" dirty="0">
              <a:latin typeface="Meiryo UI" panose="020B0604030504040204" pitchFamily="50" charset="-128"/>
              <a:ea typeface="Meiryo UI" panose="020B0604030504040204" pitchFamily="50" charset="-128"/>
            </a:endParaRPr>
          </a:p>
        </p:txBody>
      </p:sp>
      <p:pic>
        <p:nvPicPr>
          <p:cNvPr id="13" name="図 3">
            <a:extLst>
              <a:ext uri="{FF2B5EF4-FFF2-40B4-BE49-F238E27FC236}">
                <a16:creationId xmlns:a16="http://schemas.microsoft.com/office/drawing/2014/main" id="{154137FC-4F4B-4D45-A18D-FAB51D3B14AE}"/>
              </a:ext>
            </a:extLst>
          </p:cNvPr>
          <p:cNvPicPr>
            <a:picLocks noChangeAspect="1"/>
          </p:cNvPicPr>
          <p:nvPr/>
        </p:nvPicPr>
        <p:blipFill rotWithShape="1">
          <a:blip r:embed="rId4">
            <a:extLst>
              <a:ext uri="{28A0092B-C50C-407E-A947-70E740481C1C}">
                <a14:useLocalDpi xmlns:a14="http://schemas.microsoft.com/office/drawing/2010/main" val="0"/>
              </a:ext>
            </a:extLst>
          </a:blip>
          <a:srcRect l="51554" t="4447" b="4261"/>
          <a:stretch/>
        </p:blipFill>
        <p:spPr bwMode="auto">
          <a:xfrm>
            <a:off x="4932040" y="1293008"/>
            <a:ext cx="4139952" cy="443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a:extLst>
              <a:ext uri="{FF2B5EF4-FFF2-40B4-BE49-F238E27FC236}">
                <a16:creationId xmlns:a16="http://schemas.microsoft.com/office/drawing/2014/main" id="{83901EB1-3A95-45D8-87EC-D354C5C7B236}"/>
              </a:ext>
            </a:extLst>
          </p:cNvPr>
          <p:cNvSpPr/>
          <p:nvPr/>
        </p:nvSpPr>
        <p:spPr>
          <a:xfrm>
            <a:off x="4939092" y="3159904"/>
            <a:ext cx="471604" cy="523220"/>
          </a:xfrm>
          <a:prstGeom prst="rect">
            <a:avLst/>
          </a:prstGeom>
        </p:spPr>
        <p:txBody>
          <a:bodyPr wrap="none">
            <a:spAutoFit/>
          </a:bodyPr>
          <a:lstStyle/>
          <a:p>
            <a:r>
              <a:rPr lang="ja-JP" altLang="en-US" sz="2800" dirty="0">
                <a:solidFill>
                  <a:srgbClr val="FF0000"/>
                </a:solidFill>
                <a:latin typeface="Meiryo UI" panose="020B0604030504040204" pitchFamily="50" charset="-128"/>
                <a:ea typeface="Meiryo UI" panose="020B0604030504040204" pitchFamily="50" charset="-128"/>
              </a:rPr>
              <a:t>✔</a:t>
            </a:r>
            <a:endParaRPr lang="ja-JP" altLang="en-US" sz="1400" dirty="0">
              <a:solidFill>
                <a:srgbClr val="FF0000"/>
              </a:solidFill>
            </a:endParaRPr>
          </a:p>
        </p:txBody>
      </p:sp>
      <p:pic>
        <p:nvPicPr>
          <p:cNvPr id="60420" name="Picture 4" descr="MC900290037[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1012" y="848344"/>
            <a:ext cx="86836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スライド番号プレースホルダー 3">
            <a:extLst>
              <a:ext uri="{FF2B5EF4-FFF2-40B4-BE49-F238E27FC236}">
                <a16:creationId xmlns:a16="http://schemas.microsoft.com/office/drawing/2014/main" id="{6DFE9ABB-070B-4EEC-A948-B8B6C1E094B7}"/>
              </a:ext>
            </a:extLst>
          </p:cNvPr>
          <p:cNvSpPr>
            <a:spLocks noGrp="1"/>
          </p:cNvSpPr>
          <p:nvPr>
            <p:ph type="sldNum" sz="quarter" idx="12"/>
          </p:nvPr>
        </p:nvSpPr>
        <p:spPr>
          <a:xfrm>
            <a:off x="7086600" y="6450111"/>
            <a:ext cx="2057400" cy="365125"/>
          </a:xfrm>
        </p:spPr>
        <p:txBody>
          <a:bodyPr/>
          <a:lstStyle/>
          <a:p>
            <a:pPr>
              <a:defRPr/>
            </a:pPr>
            <a:fld id="{65570990-FDCB-484E-AAAF-5A78425863A6}" type="slidenum">
              <a:rPr lang="en-US" altLang="ja-JP" smtClean="0">
                <a:latin typeface="Meiryo UI" panose="020B0604030504040204" pitchFamily="50" charset="-128"/>
                <a:ea typeface="Meiryo UI" panose="020B0604030504040204" pitchFamily="50" charset="-128"/>
              </a:rPr>
              <a:pPr>
                <a:defRPr/>
              </a:pPr>
              <a:t>12</a:t>
            </a:fld>
            <a:endParaRPr lang="en-US" altLang="ja-JP">
              <a:latin typeface="Meiryo UI" panose="020B0604030504040204" pitchFamily="50" charset="-128"/>
              <a:ea typeface="Meiryo UI" panose="020B0604030504040204" pitchFamily="50" charset="-128"/>
            </a:endParaRPr>
          </a:p>
        </p:txBody>
      </p:sp>
      <p:sp>
        <p:nvSpPr>
          <p:cNvPr id="12" name="四角形: 角を丸くする 11">
            <a:extLst>
              <a:ext uri="{FF2B5EF4-FFF2-40B4-BE49-F238E27FC236}">
                <a16:creationId xmlns:a16="http://schemas.microsoft.com/office/drawing/2014/main" id="{C60D7C88-1CA4-48E9-B6A0-8276468BC27F}"/>
              </a:ext>
            </a:extLst>
          </p:cNvPr>
          <p:cNvSpPr/>
          <p:nvPr/>
        </p:nvSpPr>
        <p:spPr>
          <a:xfrm>
            <a:off x="7552672" y="231596"/>
            <a:ext cx="1483822" cy="600432"/>
          </a:xfrm>
          <a:prstGeom prst="roundRect">
            <a:avLst>
              <a:gd name="adj" fmla="val 15396"/>
            </a:avLst>
          </a:prstGeom>
          <a:gradFill>
            <a:gsLst>
              <a:gs pos="100000">
                <a:schemeClr val="accent6">
                  <a:lumMod val="50000"/>
                </a:schemeClr>
              </a:gs>
              <a:gs pos="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400" b="1" dirty="0">
                <a:latin typeface="Meiryo UI" panose="020B0604030504040204" pitchFamily="50" charset="-128"/>
                <a:ea typeface="Meiryo UI" panose="020B0604030504040204" pitchFamily="50" charset="-128"/>
              </a:rPr>
              <a:t>在留資格</a:t>
            </a:r>
          </a:p>
        </p:txBody>
      </p:sp>
    </p:spTree>
    <p:extLst>
      <p:ext uri="{BB962C8B-B14F-4D97-AF65-F5344CB8AC3E}">
        <p14:creationId xmlns:p14="http://schemas.microsoft.com/office/powerpoint/2010/main" val="2351850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195366" y="1042000"/>
            <a:ext cx="8841130" cy="5814672"/>
          </a:xfrm>
        </p:spPr>
        <p:txBody>
          <a:bodyPr>
            <a:noAutofit/>
          </a:bodyPr>
          <a:lstStyle/>
          <a:p>
            <a:pPr marL="0" indent="0">
              <a:buNone/>
              <a:defRPr/>
            </a:pPr>
            <a:r>
              <a:rPr lang="ja-JP" altLang="en-US" sz="1800" b="1" dirty="0">
                <a:highlight>
                  <a:srgbClr val="FCEBD1"/>
                </a:highlight>
                <a:latin typeface="Meiryo UI" panose="020B0604030504040204" pitchFamily="50" charset="-128"/>
                <a:ea typeface="Meiryo UI" panose="020B0604030504040204" pitchFamily="50" charset="-128"/>
              </a:rPr>
              <a:t>□在留カード情報（写し）の提出　</a:t>
            </a:r>
            <a:r>
              <a:rPr lang="en-US" altLang="ja-JP" sz="1800" b="1" dirty="0">
                <a:highlight>
                  <a:srgbClr val="FCEBD1"/>
                </a:highlight>
                <a:latin typeface="Meiryo UI" panose="020B0604030504040204" pitchFamily="50" charset="-128"/>
                <a:ea typeface="Meiryo UI" panose="020B0604030504040204" pitchFamily="50" charset="-128"/>
              </a:rPr>
              <a:t>※</a:t>
            </a:r>
            <a:r>
              <a:rPr lang="ja-JP" altLang="en-US" sz="1800" b="1" dirty="0">
                <a:highlight>
                  <a:srgbClr val="FCEBD1"/>
                </a:highlight>
                <a:latin typeface="Meiryo UI" panose="020B0604030504040204" pitchFamily="50" charset="-128"/>
                <a:ea typeface="Meiryo UI" panose="020B0604030504040204" pitchFamily="50" charset="-128"/>
              </a:rPr>
              <a:t>特別永住者を除く、日本国籍以外の学生</a:t>
            </a:r>
            <a:endParaRPr lang="en-US" altLang="ja-JP" sz="1800" b="1" dirty="0">
              <a:highlight>
                <a:srgbClr val="FCEBD1"/>
              </a:highlight>
              <a:latin typeface="Meiryo UI" panose="020B0604030504040204" pitchFamily="50" charset="-128"/>
              <a:ea typeface="Meiryo UI" panose="020B0604030504040204" pitchFamily="50" charset="-128"/>
            </a:endParaRPr>
          </a:p>
          <a:p>
            <a:pPr marL="269875" indent="0">
              <a:buNone/>
              <a:defRPr/>
            </a:pPr>
            <a:r>
              <a:rPr lang="en-US" altLang="ja-JP" sz="1800" dirty="0">
                <a:latin typeface="Meiryo UI" panose="020B0604030504040204" pitchFamily="50" charset="-128"/>
                <a:ea typeface="Meiryo UI" panose="020B0604030504040204" pitchFamily="50" charset="-128"/>
              </a:rPr>
              <a:t>9</a:t>
            </a:r>
            <a:r>
              <a:rPr lang="ja-JP" altLang="en-US" sz="1800" dirty="0">
                <a:latin typeface="Meiryo UI" panose="020B0604030504040204" pitchFamily="50" charset="-128"/>
                <a:ea typeface="Meiryo UI" panose="020B0604030504040204" pitchFamily="50" charset="-128"/>
              </a:rPr>
              <a:t>月末を目処に</a:t>
            </a:r>
            <a:r>
              <a:rPr lang="ja-JP" altLang="en-US" sz="1800" u="sng" dirty="0">
                <a:latin typeface="Meiryo UI" panose="020B0604030504040204" pitchFamily="50" charset="-128"/>
                <a:ea typeface="Meiryo UI" panose="020B0604030504040204" pitchFamily="50" charset="-128"/>
              </a:rPr>
              <a:t>住所情報が入った</a:t>
            </a:r>
            <a:r>
              <a:rPr lang="ja-JP" altLang="en-US" sz="1800" dirty="0">
                <a:latin typeface="Meiryo UI" panose="020B0604030504040204" pitchFamily="50" charset="-128"/>
                <a:ea typeface="Meiryo UI" panose="020B0604030504040204" pitchFamily="50" charset="-128"/>
              </a:rPr>
              <a:t>カードの写しを提出してください。</a:t>
            </a:r>
            <a:endParaRPr lang="en-US" altLang="ja-JP" sz="1800" dirty="0">
              <a:latin typeface="Meiryo UI" panose="020B0604030504040204" pitchFamily="50" charset="-128"/>
              <a:ea typeface="Meiryo UI" panose="020B0604030504040204" pitchFamily="50" charset="-128"/>
            </a:endParaRPr>
          </a:p>
          <a:p>
            <a:pPr marL="0" indent="0">
              <a:buNone/>
              <a:defRPr/>
            </a:pPr>
            <a:endParaRPr lang="en-US" altLang="ja-JP" sz="1800" b="1" dirty="0">
              <a:highlight>
                <a:srgbClr val="FCEBD1"/>
              </a:highlight>
              <a:latin typeface="Meiryo UI" panose="020B0604030504040204" pitchFamily="50" charset="-128"/>
              <a:ea typeface="Meiryo UI" panose="020B0604030504040204" pitchFamily="50" charset="-128"/>
            </a:endParaRPr>
          </a:p>
          <a:p>
            <a:pPr marL="0" indent="0">
              <a:buNone/>
              <a:defRPr/>
            </a:pPr>
            <a:r>
              <a:rPr lang="ja-JP" altLang="en-US" sz="1800" b="1" dirty="0">
                <a:highlight>
                  <a:srgbClr val="FCEBD1"/>
                </a:highlight>
                <a:latin typeface="Meiryo UI" panose="020B0604030504040204" pitchFamily="50" charset="-128"/>
                <a:ea typeface="Meiryo UI" panose="020B0604030504040204" pitchFamily="50" charset="-128"/>
              </a:rPr>
              <a:t>□毎月の在籍確認報告の提出　</a:t>
            </a:r>
            <a:r>
              <a:rPr lang="en-US" altLang="ja-JP" sz="1800" b="1" dirty="0">
                <a:highlight>
                  <a:srgbClr val="FCEBD1"/>
                </a:highlight>
                <a:latin typeface="Meiryo UI" panose="020B0604030504040204" pitchFamily="50" charset="-128"/>
                <a:ea typeface="Meiryo UI" panose="020B0604030504040204" pitchFamily="50" charset="-128"/>
              </a:rPr>
              <a:t>※</a:t>
            </a:r>
            <a:r>
              <a:rPr lang="ja-JP" altLang="en-US" sz="1800" b="1" dirty="0">
                <a:highlight>
                  <a:srgbClr val="FCEBD1"/>
                </a:highlight>
                <a:latin typeface="Meiryo UI" panose="020B0604030504040204" pitchFamily="50" charset="-128"/>
                <a:ea typeface="Meiryo UI" panose="020B0604030504040204" pitchFamily="50" charset="-128"/>
              </a:rPr>
              <a:t>在留資格「留学」の学生</a:t>
            </a:r>
            <a:endParaRPr lang="en-US" altLang="ja-JP" sz="1800" b="1" dirty="0">
              <a:highlight>
                <a:srgbClr val="FCEBD1"/>
              </a:highlight>
              <a:latin typeface="Meiryo UI" panose="020B0604030504040204" pitchFamily="50" charset="-128"/>
              <a:ea typeface="Meiryo UI" panose="020B0604030504040204" pitchFamily="50" charset="-128"/>
            </a:endParaRPr>
          </a:p>
          <a:p>
            <a:pPr marL="269875" indent="0">
              <a:buNone/>
              <a:defRPr/>
            </a:pPr>
            <a:r>
              <a:rPr lang="ja-JP" altLang="en-US" sz="1800" dirty="0">
                <a:latin typeface="Meiryo UI" panose="020B0604030504040204" pitchFamily="50" charset="-128"/>
                <a:ea typeface="Meiryo UI" panose="020B0604030504040204" pitchFamily="50" charset="-128"/>
              </a:rPr>
              <a:t>入学後は、日本にいる</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いないに関わらず、毎月、</a:t>
            </a:r>
            <a:r>
              <a:rPr lang="en-US" altLang="ja-JP" sz="1800" b="1" dirty="0" err="1">
                <a:latin typeface="Meiryo UI" panose="020B0604030504040204" pitchFamily="50" charset="-128"/>
                <a:ea typeface="Meiryo UI" panose="020B0604030504040204" pitchFamily="50" charset="-128"/>
                <a:hlinkClick r:id="rId3"/>
              </a:rPr>
              <a:t>manaba+R</a:t>
            </a:r>
            <a:r>
              <a:rPr lang="ja-JP" altLang="en-US" sz="1800" b="1" dirty="0">
                <a:latin typeface="Meiryo UI" panose="020B0604030504040204" pitchFamily="50" charset="-128"/>
                <a:ea typeface="Meiryo UI" panose="020B0604030504040204" pitchFamily="50" charset="-128"/>
                <a:hlinkClick r:id="rId3"/>
              </a:rPr>
              <a:t>のコース</a:t>
            </a:r>
            <a:r>
              <a:rPr lang="ja-JP" altLang="en-US" sz="1800" dirty="0">
                <a:latin typeface="Meiryo UI" panose="020B0604030504040204" pitchFamily="50" charset="-128"/>
                <a:ea typeface="Meiryo UI" panose="020B0604030504040204" pitchFamily="50" charset="-128"/>
              </a:rPr>
              <a:t>から</a:t>
            </a:r>
            <a:endParaRPr lang="en-US" altLang="ja-JP" sz="1800" dirty="0">
              <a:latin typeface="Meiryo UI" panose="020B0604030504040204" pitchFamily="50" charset="-128"/>
              <a:ea typeface="Meiryo UI" panose="020B0604030504040204" pitchFamily="50" charset="-128"/>
            </a:endParaRPr>
          </a:p>
          <a:p>
            <a:pPr marL="269875" indent="0">
              <a:spcBef>
                <a:spcPts val="0"/>
              </a:spcBef>
              <a:buNone/>
              <a:defRPr/>
            </a:pPr>
            <a:r>
              <a:rPr lang="ja-JP" altLang="en-US" sz="1800" dirty="0">
                <a:latin typeface="Meiryo UI" panose="020B0604030504040204" pitchFamily="50" charset="-128"/>
                <a:ea typeface="Meiryo UI" panose="020B0604030504040204" pitchFamily="50" charset="-128"/>
              </a:rPr>
              <a:t>在籍確認アンケートに回答してください。</a:t>
            </a:r>
            <a:r>
              <a:rPr lang="en-US" altLang="ja-JP" sz="1800" u="sng" dirty="0">
                <a:latin typeface="Meiryo UI" panose="020B0604030504040204" pitchFamily="50" charset="-128"/>
                <a:ea typeface="Meiryo UI" panose="020B0604030504040204" pitchFamily="50" charset="-128"/>
              </a:rPr>
              <a:t>10</a:t>
            </a:r>
            <a:r>
              <a:rPr lang="ja-JP" altLang="en-US" sz="1800" u="sng" dirty="0">
                <a:latin typeface="Meiryo UI" panose="020B0604030504040204" pitchFamily="50" charset="-128"/>
                <a:ea typeface="Meiryo UI" panose="020B0604030504040204" pitchFamily="50" charset="-128"/>
              </a:rPr>
              <a:t>月から提出を開始してください。</a:t>
            </a:r>
            <a:endParaRPr lang="en-US" altLang="ja-JP" sz="1800" u="sng" dirty="0">
              <a:latin typeface="Meiryo UI" panose="020B0604030504040204" pitchFamily="50" charset="-128"/>
              <a:ea typeface="Meiryo UI" panose="020B0604030504040204" pitchFamily="50" charset="-128"/>
            </a:endParaRPr>
          </a:p>
          <a:p>
            <a:pPr marL="269875" indent="0">
              <a:spcBef>
                <a:spcPts val="0"/>
              </a:spcBef>
              <a:buNone/>
              <a:defRPr/>
            </a:pPr>
            <a:r>
              <a:rPr lang="ja-JP" altLang="en-US" sz="1800" dirty="0">
                <a:latin typeface="Meiryo UI" panose="020B0604030504040204" pitchFamily="50" charset="-128"/>
                <a:ea typeface="Meiryo UI" panose="020B0604030504040204" pitchFamily="50" charset="-128"/>
              </a:rPr>
              <a:t>尚、長期休暇中（</a:t>
            </a:r>
            <a:r>
              <a:rPr lang="en-US" altLang="ja-JP" sz="1800" dirty="0">
                <a:latin typeface="Meiryo UI" panose="020B0604030504040204" pitchFamily="50" charset="-128"/>
                <a:ea typeface="Meiryo UI" panose="020B0604030504040204" pitchFamily="50" charset="-128"/>
              </a:rPr>
              <a:t>8.9.2.3</a:t>
            </a:r>
            <a:r>
              <a:rPr lang="ja-JP" altLang="en-US" sz="1800" dirty="0">
                <a:latin typeface="Meiryo UI" panose="020B0604030504040204" pitchFamily="50" charset="-128"/>
                <a:ea typeface="Meiryo UI" panose="020B0604030504040204" pitchFamily="50" charset="-128"/>
              </a:rPr>
              <a:t>月）は回答する必要はありません。</a:t>
            </a:r>
            <a:endParaRPr lang="en-US" altLang="ja-JP" sz="1800" dirty="0">
              <a:latin typeface="Meiryo UI" panose="020B0604030504040204" pitchFamily="50" charset="-128"/>
              <a:ea typeface="Meiryo UI" panose="020B0604030504040204" pitchFamily="50" charset="-128"/>
            </a:endParaRPr>
          </a:p>
          <a:p>
            <a:pPr marL="269875" indent="0">
              <a:spcBef>
                <a:spcPts val="0"/>
              </a:spcBef>
              <a:buNone/>
              <a:defRPr/>
            </a:pPr>
            <a:r>
              <a:rPr lang="ja-JP" altLang="en-US" sz="1800" dirty="0">
                <a:solidFill>
                  <a:srgbClr val="FF0000"/>
                </a:solidFill>
                <a:latin typeface="Meiryo UI" panose="020B0604030504040204" pitchFamily="50" charset="-128"/>
                <a:ea typeface="Meiryo UI" panose="020B0604030504040204" pitchFamily="50" charset="-128"/>
              </a:rPr>
              <a:t>提出しなかった場合、以下の不利益が生じ得ます。</a:t>
            </a:r>
            <a:endParaRPr lang="en-US" altLang="ja-JP" sz="1800" dirty="0">
              <a:solidFill>
                <a:srgbClr val="FF0000"/>
              </a:solidFill>
              <a:latin typeface="Meiryo UI" panose="020B0604030504040204" pitchFamily="50" charset="-128"/>
              <a:ea typeface="Meiryo UI" panose="020B0604030504040204" pitchFamily="50" charset="-128"/>
            </a:endParaRPr>
          </a:p>
          <a:p>
            <a:pPr marL="269875" indent="0">
              <a:spcBef>
                <a:spcPts val="0"/>
              </a:spcBef>
              <a:buNone/>
              <a:defRPr/>
            </a:pPr>
            <a:endParaRPr lang="en-US" altLang="ja-JP" sz="1600" dirty="0">
              <a:solidFill>
                <a:srgbClr val="FF0000"/>
              </a:solidFill>
              <a:latin typeface="Meiryo UI" panose="020B0604030504040204" pitchFamily="50" charset="-128"/>
              <a:ea typeface="Meiryo UI" panose="020B0604030504040204" pitchFamily="50" charset="-128"/>
            </a:endParaRPr>
          </a:p>
          <a:p>
            <a:pPr marL="269875" indent="0">
              <a:spcBef>
                <a:spcPts val="0"/>
              </a:spcBef>
              <a:buNone/>
              <a:defRPr/>
            </a:pPr>
            <a:r>
              <a:rPr lang="ja-JP" altLang="en-US" sz="1600" dirty="0">
                <a:solidFill>
                  <a:srgbClr val="FF0000"/>
                </a:solidFill>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長期欠席者</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所在不明者として</a:t>
            </a:r>
            <a:r>
              <a:rPr lang="ja-JP" altLang="en-US" sz="1600" dirty="0">
                <a:solidFill>
                  <a:srgbClr val="FF0000"/>
                </a:solidFill>
                <a:latin typeface="Meiryo UI" panose="020B0604030504040204" pitchFamily="50" charset="-128"/>
                <a:ea typeface="Meiryo UI" panose="020B0604030504040204" pitchFamily="50" charset="-128"/>
              </a:rPr>
              <a:t>文部科学省や出入国在留管理庁に報告されます！</a:t>
            </a:r>
          </a:p>
          <a:p>
            <a:pPr marL="269875" indent="0">
              <a:spcBef>
                <a:spcPts val="0"/>
              </a:spcBef>
              <a:buNone/>
              <a:defRPr/>
            </a:pPr>
            <a:r>
              <a:rPr lang="ja-JP" altLang="en-US" sz="1600" dirty="0">
                <a:solidFill>
                  <a:srgbClr val="FF0000"/>
                </a:solidFill>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在留期間の更新に必要な書類の交付や奨学金推薦等、</a:t>
            </a:r>
            <a:r>
              <a:rPr lang="ja-JP" altLang="en-US" sz="1600" dirty="0">
                <a:solidFill>
                  <a:srgbClr val="FF0000"/>
                </a:solidFill>
                <a:latin typeface="Meiryo UI" panose="020B0604030504040204" pitchFamily="50" charset="-128"/>
                <a:ea typeface="Meiryo UI" panose="020B0604030504040204" pitchFamily="50" charset="-128"/>
              </a:rPr>
              <a:t>大学からの支援が得られない</a:t>
            </a:r>
          </a:p>
          <a:p>
            <a:pPr marL="269875" indent="0">
              <a:buNone/>
              <a:defRPr/>
            </a:pPr>
            <a:endParaRPr lang="en-US" altLang="ja-JP" sz="1400" b="1"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43CB32DD-6BAA-4306-8429-92DC0F44DDE3}"/>
              </a:ext>
            </a:extLst>
          </p:cNvPr>
          <p:cNvPicPr>
            <a:picLocks noChangeAspect="1"/>
          </p:cNvPicPr>
          <p:nvPr/>
        </p:nvPicPr>
        <p:blipFill>
          <a:blip r:embed="rId4">
            <a:duotone>
              <a:prstClr val="black"/>
              <a:schemeClr val="accent5">
                <a:tint val="45000"/>
                <a:satMod val="400000"/>
              </a:schemeClr>
            </a:duotone>
          </a:blip>
          <a:stretch>
            <a:fillRect/>
          </a:stretch>
        </p:blipFill>
        <p:spPr>
          <a:xfrm>
            <a:off x="0" y="876041"/>
            <a:ext cx="9144000" cy="127322"/>
          </a:xfrm>
          <a:prstGeom prst="rect">
            <a:avLst/>
          </a:prstGeom>
        </p:spPr>
      </p:pic>
      <p:sp>
        <p:nvSpPr>
          <p:cNvPr id="7" name="タイトル 1">
            <a:extLst>
              <a:ext uri="{FF2B5EF4-FFF2-40B4-BE49-F238E27FC236}">
                <a16:creationId xmlns:a16="http://schemas.microsoft.com/office/drawing/2014/main" id="{D39101AF-0926-4F0F-A164-A3C2FBEF5A8A}"/>
              </a:ext>
            </a:extLst>
          </p:cNvPr>
          <p:cNvSpPr txBox="1">
            <a:spLocks/>
          </p:cNvSpPr>
          <p:nvPr/>
        </p:nvSpPr>
        <p:spPr>
          <a:xfrm>
            <a:off x="179512" y="133226"/>
            <a:ext cx="8229600" cy="842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solidFill>
                  <a:schemeClr val="tx2"/>
                </a:solidFill>
                <a:latin typeface="Meiryo UI" panose="020B0604030504040204" pitchFamily="50" charset="-128"/>
                <a:ea typeface="Meiryo UI" panose="020B0604030504040204" pitchFamily="50" charset="-128"/>
              </a:rPr>
              <a:t>在留資格　～忘れずに行う必要があること～</a:t>
            </a:r>
          </a:p>
        </p:txBody>
      </p:sp>
      <p:sp>
        <p:nvSpPr>
          <p:cNvPr id="11" name="スライド番号プレースホルダー 3">
            <a:extLst>
              <a:ext uri="{FF2B5EF4-FFF2-40B4-BE49-F238E27FC236}">
                <a16:creationId xmlns:a16="http://schemas.microsoft.com/office/drawing/2014/main" id="{04F620C9-EA4B-4DD9-9D73-777CE1EF065B}"/>
              </a:ext>
            </a:extLst>
          </p:cNvPr>
          <p:cNvSpPr>
            <a:spLocks noGrp="1"/>
          </p:cNvSpPr>
          <p:nvPr>
            <p:ph type="sldNum" sz="quarter" idx="12"/>
          </p:nvPr>
        </p:nvSpPr>
        <p:spPr>
          <a:xfrm>
            <a:off x="7086600" y="6450111"/>
            <a:ext cx="2057400" cy="365125"/>
          </a:xfrm>
        </p:spPr>
        <p:txBody>
          <a:bodyPr/>
          <a:lstStyle/>
          <a:p>
            <a:pPr>
              <a:defRPr/>
            </a:pPr>
            <a:fld id="{65570990-FDCB-484E-AAAF-5A78425863A6}" type="slidenum">
              <a:rPr lang="en-US" altLang="ja-JP" smtClean="0">
                <a:latin typeface="Meiryo UI" panose="020B0604030504040204" pitchFamily="50" charset="-128"/>
                <a:ea typeface="Meiryo UI" panose="020B0604030504040204" pitchFamily="50" charset="-128"/>
              </a:rPr>
              <a:pPr>
                <a:defRPr/>
              </a:pPr>
              <a:t>13</a:t>
            </a:fld>
            <a:endParaRPr lang="en-US" altLang="ja-JP">
              <a:latin typeface="Meiryo UI" panose="020B0604030504040204" pitchFamily="50" charset="-128"/>
              <a:ea typeface="Meiryo UI" panose="020B0604030504040204" pitchFamily="50" charset="-128"/>
            </a:endParaRPr>
          </a:p>
        </p:txBody>
      </p:sp>
      <p:sp>
        <p:nvSpPr>
          <p:cNvPr id="14" name="四角形: 角を丸くする 13">
            <a:extLst>
              <a:ext uri="{FF2B5EF4-FFF2-40B4-BE49-F238E27FC236}">
                <a16:creationId xmlns:a16="http://schemas.microsoft.com/office/drawing/2014/main" id="{BCF0CC4F-2C8E-456D-A5F1-51D8E6CA69BD}"/>
              </a:ext>
            </a:extLst>
          </p:cNvPr>
          <p:cNvSpPr/>
          <p:nvPr/>
        </p:nvSpPr>
        <p:spPr>
          <a:xfrm>
            <a:off x="7552672" y="231596"/>
            <a:ext cx="1483822" cy="600432"/>
          </a:xfrm>
          <a:prstGeom prst="roundRect">
            <a:avLst>
              <a:gd name="adj" fmla="val 15396"/>
            </a:avLst>
          </a:prstGeom>
          <a:gradFill>
            <a:gsLst>
              <a:gs pos="100000">
                <a:schemeClr val="accent6">
                  <a:lumMod val="50000"/>
                </a:schemeClr>
              </a:gs>
              <a:gs pos="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400" b="1" dirty="0">
                <a:latin typeface="Meiryo UI" panose="020B0604030504040204" pitchFamily="50" charset="-128"/>
                <a:ea typeface="Meiryo UI" panose="020B0604030504040204" pitchFamily="50" charset="-128"/>
              </a:rPr>
              <a:t>在留資格</a:t>
            </a:r>
          </a:p>
        </p:txBody>
      </p:sp>
      <p:sp>
        <p:nvSpPr>
          <p:cNvPr id="16" name="Rectangle 3">
            <a:extLst>
              <a:ext uri="{FF2B5EF4-FFF2-40B4-BE49-F238E27FC236}">
                <a16:creationId xmlns:a16="http://schemas.microsoft.com/office/drawing/2014/main" id="{ABDD032E-586C-4441-A427-9E82B758D1DA}"/>
              </a:ext>
            </a:extLst>
          </p:cNvPr>
          <p:cNvSpPr txBox="1">
            <a:spLocks noChangeArrowheads="1"/>
          </p:cNvSpPr>
          <p:nvPr/>
        </p:nvSpPr>
        <p:spPr>
          <a:xfrm>
            <a:off x="197712" y="4324747"/>
            <a:ext cx="8838782" cy="1922294"/>
          </a:xfrm>
          <a:prstGeom prst="rect">
            <a:avLst/>
          </a:prstGeom>
          <a:ln w="28575">
            <a:solidFill>
              <a:srgbClr val="FF0000"/>
            </a:solid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ts val="0"/>
              </a:spcBef>
              <a:buFont typeface="Arial" panose="020B0604020202020204" pitchFamily="34" charset="0"/>
              <a:buNone/>
              <a:defRPr/>
            </a:pPr>
            <a:r>
              <a:rPr lang="ja-JP" altLang="en-US" sz="1800" dirty="0">
                <a:latin typeface="Meiryo UI" panose="020B0604030504040204" pitchFamily="50" charset="-128"/>
                <a:ea typeface="Meiryo UI" panose="020B0604030504040204" pitchFamily="50" charset="-128"/>
              </a:rPr>
              <a:t>上記の外にも、在留資格に係わって大学への届け出等が必要な時があります。</a:t>
            </a:r>
            <a:endParaRPr lang="en-US" altLang="ja-JP" sz="1800" dirty="0">
              <a:latin typeface="Meiryo UI" panose="020B0604030504040204" pitchFamily="50" charset="-128"/>
              <a:ea typeface="Meiryo UI" panose="020B0604030504040204" pitchFamily="50" charset="-128"/>
            </a:endParaRPr>
          </a:p>
          <a:p>
            <a:pPr marL="0" indent="0">
              <a:spcBef>
                <a:spcPts val="0"/>
              </a:spcBef>
              <a:buFont typeface="Arial" panose="020B0604020202020204" pitchFamily="34" charset="0"/>
              <a:buNone/>
              <a:defRPr/>
            </a:pPr>
            <a:r>
              <a:rPr lang="ja-JP" altLang="en-US"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hlinkClick r:id="rId5"/>
              </a:rPr>
              <a:t>新入留学生オリエンテーションサイト　</a:t>
            </a:r>
            <a:r>
              <a:rPr lang="ja-JP" altLang="en-US" sz="1800" dirty="0">
                <a:latin typeface="Meiryo UI" panose="020B0604030504040204" pitchFamily="50" charset="-128"/>
                <a:ea typeface="Meiryo UI" panose="020B0604030504040204" pitchFamily="50" charset="-128"/>
              </a:rPr>
              <a:t>３</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２ 留学生の皆さんが忘れずに行う必要がある事」を確認してください。</a:t>
            </a:r>
            <a:endParaRPr lang="en-US" altLang="ja-JP" sz="1800" dirty="0">
              <a:latin typeface="Meiryo UI" panose="020B0604030504040204" pitchFamily="50" charset="-128"/>
              <a:ea typeface="Meiryo UI" panose="020B0604030504040204" pitchFamily="50" charset="-128"/>
            </a:endParaRPr>
          </a:p>
          <a:p>
            <a:pPr marL="269875" indent="0">
              <a:buFont typeface="Arial" panose="020B0604020202020204" pitchFamily="34" charset="0"/>
              <a:buNone/>
              <a:defRPr/>
            </a:pPr>
            <a:r>
              <a:rPr lang="ja-JP" altLang="en-US" sz="1800" dirty="0">
                <a:latin typeface="Meiryo UI" panose="020B0604030504040204" pitchFamily="50" charset="-128"/>
                <a:ea typeface="Meiryo UI" panose="020B0604030504040204" pitchFamily="50" charset="-128"/>
              </a:rPr>
              <a:t>・日本を出るとき（全留学生）➨一時出国届</a:t>
            </a:r>
            <a:endParaRPr lang="en-US" altLang="ja-JP" sz="1800" dirty="0">
              <a:latin typeface="Meiryo UI" panose="020B0604030504040204" pitchFamily="50" charset="-128"/>
              <a:ea typeface="Meiryo UI" panose="020B0604030504040204" pitchFamily="50" charset="-128"/>
            </a:endParaRPr>
          </a:p>
          <a:p>
            <a:pPr marL="269875" indent="0">
              <a:buFont typeface="Arial" panose="020B0604020202020204" pitchFamily="34" charset="0"/>
              <a:buNone/>
              <a:defRPr/>
            </a:pPr>
            <a:r>
              <a:rPr lang="ja-JP" altLang="en-US" sz="1800" dirty="0">
                <a:latin typeface="Meiryo UI" panose="020B0604030504040204" pitchFamily="50" charset="-128"/>
                <a:ea typeface="Meiryo UI" panose="020B0604030504040204" pitchFamily="50" charset="-128"/>
              </a:rPr>
              <a:t>・連絡先や個人情報が変わった時（全留学生）➨</a:t>
            </a:r>
            <a:r>
              <a:rPr lang="en-US" altLang="ja-JP" sz="1800" dirty="0">
                <a:latin typeface="Meiryo UI" panose="020B0604030504040204" pitchFamily="50" charset="-128"/>
                <a:ea typeface="Meiryo UI" panose="020B0604030504040204" pitchFamily="50" charset="-128"/>
              </a:rPr>
              <a:t>CAMPUS</a:t>
            </a: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WEB</a:t>
            </a:r>
            <a:r>
              <a:rPr lang="ja-JP" altLang="en-US" sz="1800" dirty="0">
                <a:latin typeface="Meiryo UI" panose="020B0604030504040204" pitchFamily="50" charset="-128"/>
                <a:ea typeface="Meiryo UI" panose="020B0604030504040204" pitchFamily="50" charset="-128"/>
              </a:rPr>
              <a:t>や学びステーションへの届け出等</a:t>
            </a:r>
            <a:endParaRPr lang="en-US" altLang="ja-JP" sz="1400" dirty="0">
              <a:latin typeface="Meiryo UI" panose="020B0604030504040204" pitchFamily="50" charset="-128"/>
              <a:ea typeface="Meiryo UI" panose="020B0604030504040204" pitchFamily="50" charset="-128"/>
            </a:endParaRPr>
          </a:p>
          <a:p>
            <a:pPr marL="269875" indent="0">
              <a:buFont typeface="Arial" panose="020B0604020202020204" pitchFamily="34" charset="0"/>
              <a:buNone/>
              <a:defRPr/>
            </a:pPr>
            <a:br>
              <a:rPr lang="en-US" altLang="ja-JP" sz="1400" dirty="0">
                <a:latin typeface="Meiryo UI" panose="020B0604030504040204" pitchFamily="50" charset="-128"/>
                <a:ea typeface="Meiryo UI" panose="020B0604030504040204" pitchFamily="50" charset="-128"/>
              </a:rPr>
            </a:br>
            <a:endParaRPr lang="en-US" altLang="ja-JP" sz="1400" dirty="0">
              <a:latin typeface="Meiryo UI" panose="020B0604030504040204" pitchFamily="50" charset="-128"/>
              <a:ea typeface="Meiryo UI" panose="020B0604030504040204" pitchFamily="50" charset="-128"/>
            </a:endParaRPr>
          </a:p>
          <a:p>
            <a:pPr marL="269875" indent="0">
              <a:buFont typeface="Arial" panose="020B0604020202020204" pitchFamily="34" charset="0"/>
              <a:buNone/>
              <a:defRPr/>
            </a:pPr>
            <a:br>
              <a:rPr lang="en-US" altLang="ja-JP" sz="1000" dirty="0">
                <a:latin typeface="Meiryo UI" panose="020B0604030504040204" pitchFamily="50" charset="-128"/>
                <a:ea typeface="Meiryo UI" panose="020B0604030504040204" pitchFamily="50" charset="-128"/>
              </a:rPr>
            </a:br>
            <a:endParaRPr lang="en-US" altLang="ja-JP" sz="2600"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F3A2203B-323D-4966-A775-BD1A59FDA4B8}"/>
              </a:ext>
            </a:extLst>
          </p:cNvPr>
          <p:cNvSpPr/>
          <p:nvPr/>
        </p:nvSpPr>
        <p:spPr>
          <a:xfrm>
            <a:off x="6797337" y="2165454"/>
            <a:ext cx="755335" cy="369332"/>
          </a:xfrm>
          <a:prstGeom prst="rect">
            <a:avLst/>
          </a:prstGeom>
        </p:spPr>
        <p:txBody>
          <a:bodyPr wrap="none">
            <a:spAutoFit/>
          </a:bodyPr>
          <a:lstStyle/>
          <a:p>
            <a:r>
              <a:rPr lang="en-US" altLang="ja-JP" b="1" dirty="0">
                <a:latin typeface="Meiryo UI" panose="020B0604030504040204" pitchFamily="50" charset="-128"/>
                <a:ea typeface="Meiryo UI" panose="020B0604030504040204" pitchFamily="50" charset="-128"/>
              </a:rPr>
              <a:t>Click</a:t>
            </a:r>
            <a:endParaRPr lang="ja-JP" altLang="en-US" b="1" dirty="0"/>
          </a:p>
        </p:txBody>
      </p:sp>
      <p:pic>
        <p:nvPicPr>
          <p:cNvPr id="8" name="図 7">
            <a:hlinkClick r:id="rId6"/>
            <a:extLst>
              <a:ext uri="{FF2B5EF4-FFF2-40B4-BE49-F238E27FC236}">
                <a16:creationId xmlns:a16="http://schemas.microsoft.com/office/drawing/2014/main" id="{C16943BE-581B-4FD4-A9D8-2358727C51E5}"/>
              </a:ext>
            </a:extLst>
          </p:cNvPr>
          <p:cNvPicPr>
            <a:picLocks noChangeAspect="1"/>
          </p:cNvPicPr>
          <p:nvPr/>
        </p:nvPicPr>
        <p:blipFill>
          <a:blip r:embed="rId7"/>
          <a:stretch>
            <a:fillRect/>
          </a:stretch>
        </p:blipFill>
        <p:spPr>
          <a:xfrm>
            <a:off x="6733646" y="1303548"/>
            <a:ext cx="926423" cy="92642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0212" y="0"/>
            <a:ext cx="8229600" cy="1168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r>
              <a:rPr lang="ja-JP" altLang="en-US" sz="3600" b="1" dirty="0">
                <a:solidFill>
                  <a:schemeClr val="tx2"/>
                </a:solidFill>
                <a:latin typeface="Meiryo UI" panose="020B0604030504040204" pitchFamily="50" charset="-128"/>
                <a:ea typeface="Meiryo UI" panose="020B0604030504040204" pitchFamily="50" charset="-128"/>
              </a:rPr>
              <a:t>経済支援（授業料減免・奨学金）</a:t>
            </a:r>
          </a:p>
        </p:txBody>
      </p:sp>
      <p:sp>
        <p:nvSpPr>
          <p:cNvPr id="3" name="コンテンツ プレースホルダー 2"/>
          <p:cNvSpPr>
            <a:spLocks noGrp="1"/>
          </p:cNvSpPr>
          <p:nvPr>
            <p:ph idx="1"/>
          </p:nvPr>
        </p:nvSpPr>
        <p:spPr>
          <a:xfrm>
            <a:off x="180212" y="1134323"/>
            <a:ext cx="8783576" cy="4166885"/>
          </a:xfrm>
        </p:spPr>
        <p:txBody>
          <a:bodyPr>
            <a:noAutofit/>
          </a:bodyPr>
          <a:lstStyle/>
          <a:p>
            <a:pPr marL="0" indent="0">
              <a:buNone/>
            </a:pPr>
            <a:r>
              <a:rPr lang="ja-JP" altLang="en-US" sz="1800" dirty="0">
                <a:latin typeface="Meiryo UI" panose="020B0604030504040204" pitchFamily="50" charset="-128"/>
                <a:ea typeface="Meiryo UI" panose="020B0604030504040204" pitchFamily="50" charset="-128"/>
              </a:rPr>
              <a:t>＜授業料減免＞</a:t>
            </a:r>
            <a:endParaRPr lang="en-US" altLang="ja-JP" sz="1800" dirty="0">
              <a:latin typeface="Meiryo UI" panose="020B0604030504040204" pitchFamily="50" charset="-128"/>
              <a:ea typeface="Meiryo UI" panose="020B0604030504040204" pitchFamily="50" charset="-128"/>
            </a:endParaRPr>
          </a:p>
          <a:p>
            <a:pPr marL="0" indent="0">
              <a:buNone/>
            </a:pPr>
            <a:r>
              <a:rPr lang="ja-JP" altLang="en-US" sz="18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入学して</a:t>
            </a:r>
            <a:r>
              <a:rPr lang="ja-JP" altLang="en-US" sz="1600" u="sng" dirty="0">
                <a:latin typeface="Meiryo UI" panose="020B0604030504040204" pitchFamily="50" charset="-128"/>
                <a:ea typeface="Meiryo UI" panose="020B0604030504040204" pitchFamily="50" charset="-128"/>
              </a:rPr>
              <a:t>最初の </a:t>
            </a:r>
            <a:r>
              <a:rPr lang="en-US" altLang="ja-JP" sz="1600" u="sng" dirty="0">
                <a:latin typeface="Meiryo UI" panose="020B0604030504040204" pitchFamily="50" charset="-128"/>
                <a:ea typeface="Meiryo UI" panose="020B0604030504040204" pitchFamily="50" charset="-128"/>
              </a:rPr>
              <a:t>1 </a:t>
            </a:r>
            <a:r>
              <a:rPr lang="ja-JP" altLang="en-US" sz="1600" u="sng" dirty="0">
                <a:latin typeface="Meiryo UI" panose="020B0604030504040204" pitchFamily="50" charset="-128"/>
                <a:ea typeface="Meiryo UI" panose="020B0604030504040204" pitchFamily="50" charset="-128"/>
              </a:rPr>
              <a:t>年間</a:t>
            </a:r>
            <a:r>
              <a:rPr lang="ja-JP" altLang="en-US" sz="1600" dirty="0">
                <a:latin typeface="Meiryo UI" panose="020B0604030504040204" pitchFamily="50" charset="-128"/>
                <a:ea typeface="Meiryo UI" panose="020B0604030504040204" pitchFamily="50" charset="-128"/>
              </a:rPr>
              <a:t>の授業料減免については次の通りです。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入学前に授業料 </a:t>
            </a:r>
            <a:r>
              <a:rPr lang="en-US" altLang="ja-JP" sz="1600" dirty="0">
                <a:latin typeface="Meiryo UI" panose="020B0604030504040204" pitchFamily="50" charset="-128"/>
                <a:ea typeface="Meiryo UI" panose="020B0604030504040204" pitchFamily="50" charset="-128"/>
              </a:rPr>
              <a:t>100</a:t>
            </a:r>
            <a:r>
              <a:rPr lang="ja-JP" altLang="en-US" sz="1600" dirty="0">
                <a:latin typeface="Meiryo UI" panose="020B0604030504040204" pitchFamily="50" charset="-128"/>
                <a:ea typeface="Meiryo UI" panose="020B0604030504040204" pitchFamily="50" charset="-128"/>
              </a:rPr>
              <a:t>％減免の対象者に選ばれたという連絡が大学から届いていない大学</a:t>
            </a:r>
            <a:r>
              <a:rPr lang="ja-JP" altLang="en-US" sz="1600" u="sng" dirty="0">
                <a:latin typeface="Meiryo UI" panose="020B0604030504040204" pitchFamily="50" charset="-128"/>
                <a:ea typeface="Meiryo UI" panose="020B0604030504040204" pitchFamily="50" charset="-128"/>
              </a:rPr>
              <a:t>院生</a:t>
            </a:r>
            <a:r>
              <a:rPr lang="ja-JP" altLang="en-US" sz="1600" dirty="0">
                <a:latin typeface="Meiryo UI" panose="020B0604030504040204" pitchFamily="50" charset="-128"/>
                <a:ea typeface="Meiryo UI" panose="020B0604030504040204" pitchFamily="50" charset="-128"/>
              </a:rPr>
              <a:t>は、</a:t>
            </a:r>
            <a:r>
              <a:rPr lang="ja-JP" altLang="en-US" sz="1600" u="sng" dirty="0">
                <a:solidFill>
                  <a:srgbClr val="FF0000"/>
                </a:solidFill>
                <a:latin typeface="Meiryo UI" panose="020B0604030504040204" pitchFamily="50" charset="-128"/>
                <a:ea typeface="Meiryo UI" panose="020B0604030504040204" pitchFamily="50" charset="-128"/>
              </a:rPr>
              <a:t>入学してすぐ（今の時期）に申請する必要があるので注意してください。</a:t>
            </a:r>
            <a:endParaRPr lang="en-US" altLang="ja-JP" sz="1600" u="sng" dirty="0">
              <a:solidFill>
                <a:srgbClr val="FF0000"/>
              </a:solidFill>
              <a:latin typeface="Meiryo UI" panose="020B0604030504040204" pitchFamily="50" charset="-128"/>
              <a:ea typeface="Meiryo UI" panose="020B0604030504040204" pitchFamily="50" charset="-128"/>
            </a:endParaRPr>
          </a:p>
          <a:p>
            <a:pPr marL="0" indent="0">
              <a:buNone/>
            </a:pPr>
            <a:endParaRPr lang="en-US" altLang="ja-JP" sz="2200" dirty="0">
              <a:latin typeface="Meiryo UI" panose="020B0604030504040204" pitchFamily="50" charset="-128"/>
              <a:ea typeface="Meiryo UI" panose="020B0604030504040204" pitchFamily="50" charset="-128"/>
            </a:endParaRPr>
          </a:p>
          <a:p>
            <a:pPr marL="0" indent="0">
              <a:buNone/>
            </a:pPr>
            <a:endParaRPr lang="en-US" altLang="ja-JP" sz="2200" dirty="0">
              <a:latin typeface="Meiryo UI" panose="020B0604030504040204" pitchFamily="50" charset="-128"/>
              <a:ea typeface="Meiryo UI" panose="020B0604030504040204" pitchFamily="50" charset="-128"/>
            </a:endParaRPr>
          </a:p>
          <a:p>
            <a:endParaRPr lang="en-US" altLang="ja-JP" sz="18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授業料減免を希望する人は、</a:t>
            </a: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年に </a:t>
            </a: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回、申請ができます。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希望する人は、忘れないようにしましょう。</a:t>
            </a:r>
            <a:endParaRPr lang="en-US" altLang="ja-JP" sz="1600" dirty="0">
              <a:latin typeface="Meiryo UI" panose="020B0604030504040204" pitchFamily="50" charset="-128"/>
              <a:ea typeface="Meiryo UI" panose="020B0604030504040204" pitchFamily="50" charset="-128"/>
            </a:endParaRPr>
          </a:p>
          <a:p>
            <a:endParaRPr lang="en-US" altLang="ja-JP" sz="2200" dirty="0">
              <a:latin typeface="Meiryo UI" panose="020B0604030504040204" pitchFamily="50" charset="-128"/>
              <a:ea typeface="Meiryo UI" panose="020B0604030504040204" pitchFamily="50" charset="-128"/>
            </a:endParaRPr>
          </a:p>
          <a:p>
            <a:endParaRPr lang="en-US" altLang="ja-JP" sz="22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9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6089CE88-C4E3-4F0C-B063-C2E2E28F8EA1}"/>
              </a:ext>
            </a:extLst>
          </p:cNvPr>
          <p:cNvPicPr>
            <a:picLocks noChangeAspect="1"/>
          </p:cNvPicPr>
          <p:nvPr/>
        </p:nvPicPr>
        <p:blipFill>
          <a:blip r:embed="rId3">
            <a:duotone>
              <a:prstClr val="black"/>
              <a:schemeClr val="accent5">
                <a:tint val="45000"/>
                <a:satMod val="400000"/>
              </a:schemeClr>
            </a:duotone>
          </a:blip>
          <a:stretch>
            <a:fillRect/>
          </a:stretch>
        </p:blipFill>
        <p:spPr>
          <a:xfrm>
            <a:off x="0" y="1013523"/>
            <a:ext cx="9144000" cy="127322"/>
          </a:xfrm>
          <a:prstGeom prst="rect">
            <a:avLst/>
          </a:prstGeom>
        </p:spPr>
      </p:pic>
      <p:sp>
        <p:nvSpPr>
          <p:cNvPr id="8" name="スライド番号プレースホルダー 3">
            <a:extLst>
              <a:ext uri="{FF2B5EF4-FFF2-40B4-BE49-F238E27FC236}">
                <a16:creationId xmlns:a16="http://schemas.microsoft.com/office/drawing/2014/main" id="{2E7A66CD-D7F5-473D-B2B6-65DE24BAA605}"/>
              </a:ext>
            </a:extLst>
          </p:cNvPr>
          <p:cNvSpPr>
            <a:spLocks noGrp="1"/>
          </p:cNvSpPr>
          <p:nvPr>
            <p:ph type="sldNum" sz="quarter" idx="12"/>
          </p:nvPr>
        </p:nvSpPr>
        <p:spPr>
          <a:xfrm>
            <a:off x="7086600" y="6450111"/>
            <a:ext cx="2057400" cy="365125"/>
          </a:xfrm>
        </p:spPr>
        <p:txBody>
          <a:bodyPr/>
          <a:lstStyle/>
          <a:p>
            <a:pPr>
              <a:defRPr/>
            </a:pPr>
            <a:fld id="{65570990-FDCB-484E-AAAF-5A78425863A6}" type="slidenum">
              <a:rPr lang="en-US" altLang="ja-JP" smtClean="0">
                <a:latin typeface="Meiryo UI" panose="020B0604030504040204" pitchFamily="50" charset="-128"/>
                <a:ea typeface="Meiryo UI" panose="020B0604030504040204" pitchFamily="50" charset="-128"/>
              </a:rPr>
              <a:pPr>
                <a:defRPr/>
              </a:pPr>
              <a:t>14</a:t>
            </a:fld>
            <a:endParaRPr lang="en-US" altLang="ja-JP">
              <a:latin typeface="Meiryo UI" panose="020B0604030504040204" pitchFamily="50" charset="-128"/>
              <a:ea typeface="Meiryo UI" panose="020B0604030504040204" pitchFamily="50" charset="-128"/>
            </a:endParaRPr>
          </a:p>
        </p:txBody>
      </p:sp>
      <p:sp>
        <p:nvSpPr>
          <p:cNvPr id="10" name="四角形: 角を丸くする 9">
            <a:extLst>
              <a:ext uri="{FF2B5EF4-FFF2-40B4-BE49-F238E27FC236}">
                <a16:creationId xmlns:a16="http://schemas.microsoft.com/office/drawing/2014/main" id="{9BE22E64-52D1-4280-B7D9-9C09397765CD}"/>
              </a:ext>
            </a:extLst>
          </p:cNvPr>
          <p:cNvSpPr/>
          <p:nvPr/>
        </p:nvSpPr>
        <p:spPr>
          <a:xfrm>
            <a:off x="7592808" y="281928"/>
            <a:ext cx="1483822" cy="604776"/>
          </a:xfrm>
          <a:prstGeom prst="roundRect">
            <a:avLst/>
          </a:prstGeom>
          <a:gradFill>
            <a:gsLst>
              <a:gs pos="100000">
                <a:schemeClr val="accent1">
                  <a:lumMod val="75000"/>
                </a:schemeClr>
              </a:gs>
              <a:gs pos="2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t>経済支援</a:t>
            </a:r>
          </a:p>
        </p:txBody>
      </p:sp>
      <p:graphicFrame>
        <p:nvGraphicFramePr>
          <p:cNvPr id="6" name="表 5">
            <a:extLst>
              <a:ext uri="{FF2B5EF4-FFF2-40B4-BE49-F238E27FC236}">
                <a16:creationId xmlns:a16="http://schemas.microsoft.com/office/drawing/2014/main" id="{7B6F01C3-87FF-450B-97A1-5F9C5D5E45C7}"/>
              </a:ext>
            </a:extLst>
          </p:cNvPr>
          <p:cNvGraphicFramePr>
            <a:graphicFrameLocks noGrp="1"/>
          </p:cNvGraphicFramePr>
          <p:nvPr>
            <p:extLst>
              <p:ext uri="{D42A27DB-BD31-4B8C-83A1-F6EECF244321}">
                <p14:modId xmlns:p14="http://schemas.microsoft.com/office/powerpoint/2010/main" val="2064785624"/>
              </p:ext>
            </p:extLst>
          </p:nvPr>
        </p:nvGraphicFramePr>
        <p:xfrm>
          <a:off x="2843808" y="4091264"/>
          <a:ext cx="3096344" cy="1097280"/>
        </p:xfrm>
        <a:graphic>
          <a:graphicData uri="http://schemas.openxmlformats.org/drawingml/2006/table">
            <a:tbl>
              <a:tblPr firstRow="1" bandRow="1">
                <a:tableStyleId>{5C22544A-7EE6-4342-B048-85BDC9FD1C3A}</a:tableStyleId>
              </a:tblPr>
              <a:tblGrid>
                <a:gridCol w="1188936">
                  <a:extLst>
                    <a:ext uri="{9D8B030D-6E8A-4147-A177-3AD203B41FA5}">
                      <a16:colId xmlns:a16="http://schemas.microsoft.com/office/drawing/2014/main" val="629563289"/>
                    </a:ext>
                  </a:extLst>
                </a:gridCol>
                <a:gridCol w="1907408">
                  <a:extLst>
                    <a:ext uri="{9D8B030D-6E8A-4147-A177-3AD203B41FA5}">
                      <a16:colId xmlns:a16="http://schemas.microsoft.com/office/drawing/2014/main" val="3903175547"/>
                    </a:ext>
                  </a:extLst>
                </a:gridCol>
              </a:tblGrid>
              <a:tr h="288032">
                <a:tc>
                  <a:txBody>
                    <a:bodyPr/>
                    <a:lstStyle/>
                    <a:p>
                      <a:pPr algn="ctr"/>
                      <a:r>
                        <a:rPr kumimoji="1" lang="zh-TW" altLang="en-US" dirty="0">
                          <a:latin typeface="Meiryo UI" panose="020B0604030504040204" pitchFamily="50" charset="-128"/>
                          <a:ea typeface="Meiryo UI" panose="020B0604030504040204" pitchFamily="50" charset="-128"/>
                        </a:rPr>
                        <a:t>入学時期</a:t>
                      </a:r>
                    </a:p>
                  </a:txBody>
                  <a:tcPr/>
                </a:tc>
                <a:tc>
                  <a:txBody>
                    <a:bodyPr/>
                    <a:lstStyle/>
                    <a:p>
                      <a:pPr algn="ctr"/>
                      <a:r>
                        <a:rPr kumimoji="1" lang="zh-TW" altLang="en-US" dirty="0">
                          <a:latin typeface="Meiryo UI" panose="020B0604030504040204" pitchFamily="50" charset="-128"/>
                          <a:ea typeface="Meiryo UI" panose="020B0604030504040204" pitchFamily="50" charset="-128"/>
                        </a:rPr>
                        <a:t>申請可能時期</a:t>
                      </a:r>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315874088"/>
                  </a:ext>
                </a:extLst>
              </a:tr>
              <a:tr h="288032">
                <a:tc>
                  <a:txBody>
                    <a:bodyPr/>
                    <a:lstStyle/>
                    <a:p>
                      <a:pPr algn="ctr"/>
                      <a:r>
                        <a:rPr kumimoji="1" lang="en-US" altLang="zh-TW" dirty="0">
                          <a:latin typeface="Meiryo UI" panose="020B0604030504040204" pitchFamily="50" charset="-128"/>
                          <a:ea typeface="Meiryo UI" panose="020B0604030504040204" pitchFamily="50" charset="-128"/>
                        </a:rPr>
                        <a:t>4 </a:t>
                      </a:r>
                      <a:r>
                        <a:rPr kumimoji="1" lang="zh-TW" altLang="en-US" dirty="0">
                          <a:latin typeface="Meiryo UI" panose="020B0604030504040204" pitchFamily="50" charset="-128"/>
                          <a:ea typeface="Meiryo UI" panose="020B0604030504040204" pitchFamily="50" charset="-128"/>
                        </a:rPr>
                        <a:t>月</a:t>
                      </a:r>
                    </a:p>
                  </a:txBody>
                  <a:tcPr/>
                </a:tc>
                <a:tc>
                  <a:txBody>
                    <a:bodyPr/>
                    <a:lstStyle/>
                    <a:p>
                      <a:pPr algn="ctr"/>
                      <a:r>
                        <a:rPr kumimoji="1" lang="zh-TW" altLang="en-US" dirty="0">
                          <a:latin typeface="Meiryo UI" panose="020B0604030504040204" pitchFamily="50" charset="-128"/>
                          <a:ea typeface="Meiryo UI" panose="020B0604030504040204" pitchFamily="50" charset="-128"/>
                        </a:rPr>
                        <a:t>毎年 </a:t>
                      </a:r>
                      <a:r>
                        <a:rPr kumimoji="1" lang="en-US" altLang="zh-TW" dirty="0">
                          <a:latin typeface="Meiryo UI" panose="020B0604030504040204" pitchFamily="50" charset="-128"/>
                          <a:ea typeface="Meiryo UI" panose="020B0604030504040204" pitchFamily="50" charset="-128"/>
                        </a:rPr>
                        <a:t>4 </a:t>
                      </a:r>
                      <a:r>
                        <a:rPr kumimoji="1" lang="zh-TW" altLang="en-US" dirty="0">
                          <a:latin typeface="Meiryo UI" panose="020B0604030504040204" pitchFamily="50" charset="-128"/>
                          <a:ea typeface="Meiryo UI" panose="020B0604030504040204" pitchFamily="50" charset="-128"/>
                        </a:rPr>
                        <a:t>月初旬</a:t>
                      </a:r>
                    </a:p>
                  </a:txBody>
                  <a:tcPr/>
                </a:tc>
                <a:extLst>
                  <a:ext uri="{0D108BD9-81ED-4DB2-BD59-A6C34878D82A}">
                    <a16:rowId xmlns:a16="http://schemas.microsoft.com/office/drawing/2014/main" val="4017035211"/>
                  </a:ext>
                </a:extLst>
              </a:tr>
              <a:tr h="288032">
                <a:tc>
                  <a:txBody>
                    <a:bodyPr/>
                    <a:lstStyle/>
                    <a:p>
                      <a:pPr algn="ctr"/>
                      <a:r>
                        <a:rPr kumimoji="1" lang="en-US" altLang="zh-TW" dirty="0">
                          <a:latin typeface="Meiryo UI" panose="020B0604030504040204" pitchFamily="50" charset="-128"/>
                          <a:ea typeface="Meiryo UI" panose="020B0604030504040204" pitchFamily="50" charset="-128"/>
                        </a:rPr>
                        <a:t>9 </a:t>
                      </a:r>
                      <a:r>
                        <a:rPr kumimoji="1" lang="zh-TW" altLang="en-US" dirty="0">
                          <a:latin typeface="Meiryo UI" panose="020B0604030504040204" pitchFamily="50" charset="-128"/>
                          <a:ea typeface="Meiryo UI" panose="020B0604030504040204" pitchFamily="50" charset="-128"/>
                        </a:rPr>
                        <a:t>月</a:t>
                      </a:r>
                      <a:endParaRPr kumimoji="1" lang="ja-JP" altLang="en-US" dirty="0">
                        <a:latin typeface="Meiryo UI" panose="020B0604030504040204" pitchFamily="50" charset="-128"/>
                        <a:ea typeface="Meiryo UI" panose="020B0604030504040204" pitchFamily="50" charset="-128"/>
                      </a:endParaRPr>
                    </a:p>
                  </a:txBody>
                  <a:tcPr/>
                </a:tc>
                <a:tc>
                  <a:txBody>
                    <a:bodyPr/>
                    <a:lstStyle/>
                    <a:p>
                      <a:pPr algn="ctr"/>
                      <a:r>
                        <a:rPr kumimoji="1" lang="zh-TW" altLang="en-US" dirty="0">
                          <a:latin typeface="Meiryo UI" panose="020B0604030504040204" pitchFamily="50" charset="-128"/>
                          <a:ea typeface="Meiryo UI" panose="020B0604030504040204" pitchFamily="50" charset="-128"/>
                        </a:rPr>
                        <a:t>毎年 </a:t>
                      </a:r>
                      <a:r>
                        <a:rPr kumimoji="1" lang="en-US" altLang="zh-TW" dirty="0">
                          <a:latin typeface="Meiryo UI" panose="020B0604030504040204" pitchFamily="50" charset="-128"/>
                          <a:ea typeface="Meiryo UI" panose="020B0604030504040204" pitchFamily="50" charset="-128"/>
                        </a:rPr>
                        <a:t>9 </a:t>
                      </a:r>
                      <a:r>
                        <a:rPr kumimoji="1" lang="zh-TW" altLang="en-US" dirty="0">
                          <a:latin typeface="Meiryo UI" panose="020B0604030504040204" pitchFamily="50" charset="-128"/>
                          <a:ea typeface="Meiryo UI" panose="020B0604030504040204" pitchFamily="50" charset="-128"/>
                        </a:rPr>
                        <a:t>月下旬</a:t>
                      </a:r>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188174274"/>
                  </a:ext>
                </a:extLst>
              </a:tr>
            </a:tbl>
          </a:graphicData>
        </a:graphic>
      </p:graphicFrame>
      <p:graphicFrame>
        <p:nvGraphicFramePr>
          <p:cNvPr id="11" name="表 10">
            <a:extLst>
              <a:ext uri="{FF2B5EF4-FFF2-40B4-BE49-F238E27FC236}">
                <a16:creationId xmlns:a16="http://schemas.microsoft.com/office/drawing/2014/main" id="{CF299A04-4A01-4164-9FE2-5C16AD6492F0}"/>
              </a:ext>
            </a:extLst>
          </p:cNvPr>
          <p:cNvGraphicFramePr>
            <a:graphicFrameLocks noGrp="1"/>
          </p:cNvGraphicFramePr>
          <p:nvPr>
            <p:extLst>
              <p:ext uri="{D42A27DB-BD31-4B8C-83A1-F6EECF244321}">
                <p14:modId xmlns:p14="http://schemas.microsoft.com/office/powerpoint/2010/main" val="3752100849"/>
              </p:ext>
            </p:extLst>
          </p:nvPr>
        </p:nvGraphicFramePr>
        <p:xfrm>
          <a:off x="1176464" y="2347892"/>
          <a:ext cx="6237095" cy="1112520"/>
        </p:xfrm>
        <a:graphic>
          <a:graphicData uri="http://schemas.openxmlformats.org/drawingml/2006/table">
            <a:tbl>
              <a:tblPr firstRow="1" bandRow="1">
                <a:tableStyleId>{5C22544A-7EE6-4342-B048-85BDC9FD1C3A}</a:tableStyleId>
              </a:tblPr>
              <a:tblGrid>
                <a:gridCol w="1162492">
                  <a:extLst>
                    <a:ext uri="{9D8B030D-6E8A-4147-A177-3AD203B41FA5}">
                      <a16:colId xmlns:a16="http://schemas.microsoft.com/office/drawing/2014/main" val="629563289"/>
                    </a:ext>
                  </a:extLst>
                </a:gridCol>
                <a:gridCol w="5074603">
                  <a:extLst>
                    <a:ext uri="{9D8B030D-6E8A-4147-A177-3AD203B41FA5}">
                      <a16:colId xmlns:a16="http://schemas.microsoft.com/office/drawing/2014/main" val="3903175547"/>
                    </a:ext>
                  </a:extLst>
                </a:gridCol>
              </a:tblGrid>
              <a:tr h="370840">
                <a:tc>
                  <a:txBody>
                    <a:bodyPr/>
                    <a:lstStyle/>
                    <a:p>
                      <a:pPr algn="ctr"/>
                      <a:r>
                        <a:rPr kumimoji="1" lang="ja-JP" altLang="en-US" dirty="0">
                          <a:latin typeface="Meiryo UI" panose="020B0604030504040204" pitchFamily="50" charset="-128"/>
                          <a:ea typeface="Meiryo UI" panose="020B0604030504040204" pitchFamily="50" charset="-128"/>
                        </a:rPr>
                        <a:t>課程</a:t>
                      </a:r>
                      <a:endParaRPr kumimoji="1" lang="zh-TW" altLang="en-US" dirty="0">
                        <a:latin typeface="Meiryo UI" panose="020B0604030504040204" pitchFamily="50" charset="-128"/>
                        <a:ea typeface="Meiryo UI" panose="020B0604030504040204" pitchFamily="50" charset="-128"/>
                      </a:endParaRPr>
                    </a:p>
                  </a:txBody>
                  <a:tcPr/>
                </a:tc>
                <a:tc>
                  <a:txBody>
                    <a:bodyPr/>
                    <a:lstStyle/>
                    <a:p>
                      <a:pPr algn="ctr"/>
                      <a:r>
                        <a:rPr kumimoji="1" lang="ja-JP" altLang="en-US" dirty="0">
                          <a:latin typeface="Meiryo UI" panose="020B0604030504040204" pitchFamily="50" charset="-128"/>
                          <a:ea typeface="Meiryo UI" panose="020B0604030504040204" pitchFamily="50" charset="-128"/>
                        </a:rPr>
                        <a:t>授業料減免の申請・適用が決定される時期</a:t>
                      </a:r>
                    </a:p>
                  </a:txBody>
                  <a:tcPr/>
                </a:tc>
                <a:extLst>
                  <a:ext uri="{0D108BD9-81ED-4DB2-BD59-A6C34878D82A}">
                    <a16:rowId xmlns:a16="http://schemas.microsoft.com/office/drawing/2014/main" val="3315874088"/>
                  </a:ext>
                </a:extLst>
              </a:tr>
              <a:tr h="370840">
                <a:tc>
                  <a:txBody>
                    <a:bodyPr/>
                    <a:lstStyle/>
                    <a:p>
                      <a:pPr algn="ctr"/>
                      <a:r>
                        <a:rPr kumimoji="1" lang="ja-JP" altLang="en-US" dirty="0">
                          <a:latin typeface="Meiryo UI" panose="020B0604030504040204" pitchFamily="50" charset="-128"/>
                          <a:ea typeface="Meiryo UI" panose="020B0604030504040204" pitchFamily="50" charset="-128"/>
                        </a:rPr>
                        <a:t>学　部</a:t>
                      </a:r>
                      <a:endParaRPr kumimoji="1" lang="zh-TW" altLang="en-US" dirty="0">
                        <a:latin typeface="Meiryo UI" panose="020B0604030504040204" pitchFamily="50" charset="-128"/>
                        <a:ea typeface="Meiryo UI" panose="020B0604030504040204" pitchFamily="50" charset="-128"/>
                      </a:endParaRPr>
                    </a:p>
                  </a:txBody>
                  <a:tcPr/>
                </a:tc>
                <a:tc>
                  <a:txBody>
                    <a:bodyPr/>
                    <a:lstStyle/>
                    <a:p>
                      <a:pPr algn="l"/>
                      <a:r>
                        <a:rPr kumimoji="1" lang="ja-JP" altLang="en-US" dirty="0">
                          <a:latin typeface="Meiryo UI" panose="020B0604030504040204" pitchFamily="50" charset="-128"/>
                          <a:ea typeface="Meiryo UI" panose="020B0604030504040204" pitchFamily="50" charset="-128"/>
                        </a:rPr>
                        <a:t>入学試験の成績によって、入学前に決定されます。</a:t>
                      </a:r>
                      <a:endParaRPr kumimoji="1" lang="zh-TW"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017035211"/>
                  </a:ext>
                </a:extLst>
              </a:tr>
              <a:tr h="370840">
                <a:tc>
                  <a:txBody>
                    <a:bodyPr/>
                    <a:lstStyle/>
                    <a:p>
                      <a:pPr algn="ctr"/>
                      <a:r>
                        <a:rPr kumimoji="1" lang="ja-JP" altLang="en-US" b="1" dirty="0">
                          <a:solidFill>
                            <a:srgbClr val="FF0000"/>
                          </a:solidFill>
                          <a:latin typeface="Meiryo UI" panose="020B0604030504040204" pitchFamily="50" charset="-128"/>
                          <a:ea typeface="Meiryo UI" panose="020B0604030504040204" pitchFamily="50" charset="-128"/>
                        </a:rPr>
                        <a:t>大学院</a:t>
                      </a:r>
                    </a:p>
                  </a:txBody>
                  <a:tcPr/>
                </a:tc>
                <a:tc>
                  <a:txBody>
                    <a:bodyPr/>
                    <a:lstStyle/>
                    <a:p>
                      <a:pPr algn="l"/>
                      <a:r>
                        <a:rPr kumimoji="1" lang="ja-JP" altLang="en-US" dirty="0">
                          <a:latin typeface="Meiryo UI" panose="020B0604030504040204" pitchFamily="50" charset="-128"/>
                          <a:ea typeface="Meiryo UI" panose="020B0604030504040204" pitchFamily="50" charset="-128"/>
                        </a:rPr>
                        <a:t>希望者は、</a:t>
                      </a:r>
                      <a:r>
                        <a:rPr kumimoji="1" lang="ja-JP" altLang="en-US" u="sng" dirty="0">
                          <a:solidFill>
                            <a:srgbClr val="FF0000"/>
                          </a:solidFill>
                          <a:latin typeface="Meiryo UI" panose="020B0604030504040204" pitchFamily="50" charset="-128"/>
                          <a:ea typeface="Meiryo UI" panose="020B0604030504040204" pitchFamily="50" charset="-128"/>
                        </a:rPr>
                        <a:t>入学してすぐに申請する必要があります</a:t>
                      </a:r>
                      <a:r>
                        <a:rPr kumimoji="1" lang="ja-JP" altLang="en-US" dirty="0">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4188174274"/>
                  </a:ext>
                </a:extLst>
              </a:tr>
            </a:tbl>
          </a:graphicData>
        </a:graphic>
      </p:graphicFrame>
      <p:sp>
        <p:nvSpPr>
          <p:cNvPr id="9" name="コンテンツ プレースホルダー 2">
            <a:extLst>
              <a:ext uri="{FF2B5EF4-FFF2-40B4-BE49-F238E27FC236}">
                <a16:creationId xmlns:a16="http://schemas.microsoft.com/office/drawing/2014/main" id="{77F28E17-B3A9-44A9-B313-1437378CF986}"/>
              </a:ext>
            </a:extLst>
          </p:cNvPr>
          <p:cNvSpPr txBox="1">
            <a:spLocks/>
          </p:cNvSpPr>
          <p:nvPr/>
        </p:nvSpPr>
        <p:spPr>
          <a:xfrm>
            <a:off x="180212" y="5040025"/>
            <a:ext cx="8783576" cy="9914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＜奨学金＞</a:t>
            </a:r>
            <a:endParaRPr lang="en-US" altLang="ja-JP" sz="1800" dirty="0">
              <a:latin typeface="Meiryo UI" panose="020B0604030504040204" pitchFamily="50" charset="-128"/>
              <a:ea typeface="Meiryo UI" panose="020B0604030504040204" pitchFamily="50" charset="-128"/>
            </a:endParaRPr>
          </a:p>
          <a:p>
            <a:pPr marL="0" indent="0">
              <a:spcBef>
                <a:spcPts val="0"/>
              </a:spcBef>
              <a:buFont typeface="Arial" panose="020B0604020202020204" pitchFamily="34" charset="0"/>
              <a:buNone/>
            </a:pPr>
            <a:r>
              <a:rPr lang="ja-JP" altLang="en-US" sz="20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奨学金は毎学期初めに申し込めます。</a:t>
            </a:r>
            <a:endParaRPr lang="en-US" altLang="ja-JP" sz="1600" dirty="0">
              <a:latin typeface="Meiryo UI" panose="020B0604030504040204" pitchFamily="50" charset="-128"/>
              <a:ea typeface="Meiryo UI" panose="020B0604030504040204" pitchFamily="50" charset="-128"/>
            </a:endParaRPr>
          </a:p>
          <a:p>
            <a:pPr marL="0" indent="0">
              <a:spcBef>
                <a:spcPts val="0"/>
              </a:spcBef>
              <a:buFont typeface="Arial" panose="020B0604020202020204" pitchFamily="34" charse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年目は、</a:t>
            </a:r>
            <a:r>
              <a:rPr lang="ja-JP" altLang="en-US" sz="1600" u="sng" dirty="0">
                <a:solidFill>
                  <a:srgbClr val="FF0000"/>
                </a:solidFill>
                <a:latin typeface="Meiryo UI" panose="020B0604030504040204" pitchFamily="50" charset="-128"/>
                <a:ea typeface="Meiryo UI" panose="020B0604030504040204" pitchFamily="50" charset="-128"/>
              </a:rPr>
              <a:t>入学してすぐ（今の時期）に申請する必要があるので注意してください。</a:t>
            </a:r>
            <a:endParaRPr lang="en-US" altLang="ja-JP" sz="1600" u="sng" dirty="0">
              <a:solidFill>
                <a:srgbClr val="FF0000"/>
              </a:solidFill>
              <a:latin typeface="Meiryo UI" panose="020B0604030504040204" pitchFamily="50" charset="-128"/>
              <a:ea typeface="Meiryo UI" panose="020B0604030504040204" pitchFamily="50" charset="-128"/>
            </a:endParaRPr>
          </a:p>
          <a:p>
            <a:pPr marL="0" indent="0">
              <a:spcBef>
                <a:spcPts val="0"/>
              </a:spcBef>
              <a:buFont typeface="Arial" panose="020B0604020202020204" pitchFamily="34" charset="0"/>
              <a:buNone/>
            </a:pPr>
            <a:endParaRPr lang="en-US" altLang="ja-JP" sz="20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78B97BA8-74A9-499A-B40D-6F39A53369F8}"/>
              </a:ext>
            </a:extLst>
          </p:cNvPr>
          <p:cNvSpPr txBox="1"/>
          <p:nvPr/>
        </p:nvSpPr>
        <p:spPr>
          <a:xfrm>
            <a:off x="267128" y="5861590"/>
            <a:ext cx="8409328" cy="923330"/>
          </a:xfrm>
          <a:prstGeom prst="rect">
            <a:avLst/>
          </a:prstGeom>
          <a:noFill/>
          <a:ln w="28575">
            <a:solidFill>
              <a:srgbClr val="FF0000"/>
            </a:solidFill>
          </a:ln>
        </p:spPr>
        <p:txBody>
          <a:bodyPr wrap="square" rtlCol="0">
            <a:spAutoFit/>
          </a:bodyPr>
          <a:lstStyle/>
          <a:p>
            <a:pPr>
              <a:defRPr/>
            </a:pPr>
            <a:r>
              <a:rPr lang="ja-JP" altLang="en-US" b="1" dirty="0">
                <a:solidFill>
                  <a:schemeClr val="accent5"/>
                </a:solidFill>
                <a:latin typeface="Meiryo UI" panose="020B0604030504040204" pitchFamily="50" charset="-128"/>
                <a:ea typeface="Meiryo UI" panose="020B0604030504040204" pitchFamily="50" charset="-128"/>
              </a:rPr>
              <a:t>詳しい申請時期や方法</a:t>
            </a:r>
            <a:r>
              <a:rPr lang="ja-JP" altLang="en-US" dirty="0">
                <a:latin typeface="Meiryo UI" panose="020B0604030504040204" pitchFamily="50" charset="-128"/>
                <a:ea typeface="Meiryo UI" panose="020B0604030504040204" pitchFamily="50" charset="-128"/>
              </a:rPr>
              <a:t>については「</a:t>
            </a:r>
            <a:r>
              <a:rPr lang="ja-JP" altLang="en-US" dirty="0">
                <a:latin typeface="Meiryo UI" panose="020B0604030504040204" pitchFamily="50" charset="-128"/>
                <a:ea typeface="Meiryo UI" panose="020B0604030504040204" pitchFamily="50" charset="-128"/>
                <a:hlinkClick r:id="rId4"/>
              </a:rPr>
              <a:t>新入留学生オリエンテーションサイト　</a:t>
            </a:r>
            <a:r>
              <a:rPr lang="ja-JP" altLang="en-US" dirty="0"/>
              <a:t>３</a:t>
            </a:r>
            <a:r>
              <a:rPr lang="en-US" altLang="ja-JP" dirty="0"/>
              <a:t>-</a:t>
            </a:r>
            <a:r>
              <a:rPr lang="ja-JP" altLang="en-US" dirty="0"/>
              <a:t>３ 学生生活を送る上で役に立つ情報　</a:t>
            </a:r>
            <a:r>
              <a:rPr lang="en-US" altLang="ja-JP" dirty="0"/>
              <a:t>No.</a:t>
            </a:r>
            <a:r>
              <a:rPr lang="ja-JP" altLang="en-US" dirty="0"/>
              <a:t>３授業料減免・奨学金申請について</a:t>
            </a:r>
            <a:endParaRPr lang="ja-JP" altLang="en-US" b="1" dirty="0"/>
          </a:p>
          <a:p>
            <a:pPr>
              <a:defRPr/>
            </a:pPr>
            <a:r>
              <a:rPr lang="ja-JP" altLang="en-US" dirty="0">
                <a:latin typeface="Meiryo UI" panose="020B0604030504040204" pitchFamily="50" charset="-128"/>
                <a:ea typeface="Meiryo UI" panose="020B0604030504040204" pitchFamily="50" charset="-128"/>
              </a:rPr>
              <a:t>」を確認してください。</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18556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0212" y="0"/>
            <a:ext cx="8229600" cy="1168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r>
              <a:rPr lang="ja-JP" altLang="en-US" sz="3600" b="1" dirty="0">
                <a:solidFill>
                  <a:schemeClr val="tx2"/>
                </a:solidFill>
                <a:latin typeface="Meiryo UI" panose="020B0604030504040204" pitchFamily="50" charset="-128"/>
                <a:ea typeface="Meiryo UI" panose="020B0604030504040204" pitchFamily="50" charset="-128"/>
              </a:rPr>
              <a:t>留学生支援コーディネーターについて</a:t>
            </a:r>
          </a:p>
        </p:txBody>
      </p:sp>
      <p:sp>
        <p:nvSpPr>
          <p:cNvPr id="3" name="コンテンツ プレースホルダー 2"/>
          <p:cNvSpPr>
            <a:spLocks noGrp="1"/>
          </p:cNvSpPr>
          <p:nvPr>
            <p:ph idx="1"/>
          </p:nvPr>
        </p:nvSpPr>
        <p:spPr>
          <a:xfrm>
            <a:off x="180212" y="1392215"/>
            <a:ext cx="8783576" cy="3981001"/>
          </a:xfrm>
        </p:spPr>
        <p:txBody>
          <a:bodyPr>
            <a:noAutofit/>
          </a:bodyPr>
          <a:lstStyle/>
          <a:p>
            <a:r>
              <a:rPr lang="ja-JP" altLang="en-US" sz="2200" dirty="0">
                <a:latin typeface="Meiryo UI" panose="020B0604030504040204" pitchFamily="50" charset="-128"/>
                <a:ea typeface="Meiryo UI" panose="020B0604030504040204" pitchFamily="50" charset="-128"/>
              </a:rPr>
              <a:t>国際教育センターには、留学生からの学生生活の様々な相談に対応する</a:t>
            </a:r>
            <a:r>
              <a:rPr lang="ja-JP" altLang="en-US" sz="2200" dirty="0">
                <a:solidFill>
                  <a:srgbClr val="FF0000"/>
                </a:solidFill>
                <a:latin typeface="Meiryo UI" panose="020B0604030504040204" pitchFamily="50" charset="-128"/>
                <a:ea typeface="Meiryo UI" panose="020B0604030504040204" pitchFamily="50" charset="-128"/>
              </a:rPr>
              <a:t>「留学生支援コーディネーター」</a:t>
            </a:r>
            <a:r>
              <a:rPr lang="ja-JP" altLang="en-US" sz="2200" dirty="0">
                <a:latin typeface="Meiryo UI" panose="020B0604030504040204" pitchFamily="50" charset="-128"/>
                <a:ea typeface="Meiryo UI" panose="020B0604030504040204" pitchFamily="50" charset="-128"/>
              </a:rPr>
              <a:t>がいます。</a:t>
            </a:r>
          </a:p>
          <a:p>
            <a:pPr marL="0" indent="0">
              <a:buNone/>
            </a:pPr>
            <a:r>
              <a:rPr lang="ja-JP" altLang="en-US" sz="2200" dirty="0">
                <a:latin typeface="Meiryo UI" panose="020B0604030504040204" pitchFamily="50" charset="-128"/>
                <a:ea typeface="Meiryo UI" panose="020B0604030504040204" pitchFamily="50" charset="-128"/>
              </a:rPr>
              <a:t>  相談内容を把握し、必要に応じて学内外の適切な機関と連携して、</a:t>
            </a:r>
            <a:br>
              <a:rPr lang="en-US" altLang="ja-JP" sz="2200" dirty="0">
                <a:latin typeface="Meiryo UI" panose="020B0604030504040204" pitchFamily="50" charset="-128"/>
                <a:ea typeface="Meiryo UI" panose="020B0604030504040204" pitchFamily="50" charset="-128"/>
              </a:rPr>
            </a:br>
            <a:r>
              <a:rPr lang="ja-JP" altLang="en-US" sz="2200" dirty="0">
                <a:latin typeface="Meiryo UI" panose="020B0604030504040204" pitchFamily="50" charset="-128"/>
                <a:ea typeface="Meiryo UI" panose="020B0604030504040204" pitchFamily="50" charset="-128"/>
              </a:rPr>
              <a:t>　皆さんが自分自身で困り事を解決できるよう、サポートします。</a:t>
            </a:r>
          </a:p>
          <a:p>
            <a:pPr marL="0" indent="0">
              <a:buNone/>
            </a:pPr>
            <a:r>
              <a:rPr lang="ja-JP" altLang="en-US" sz="2200" dirty="0">
                <a:latin typeface="Meiryo UI" panose="020B0604030504040204" pitchFamily="50" charset="-128"/>
                <a:ea typeface="Meiryo UI" panose="020B0604030504040204" pitchFamily="50" charset="-128"/>
              </a:rPr>
              <a:t>  慣れない環境で生活をする上での困り事など、何でも気軽に相談してください。</a:t>
            </a:r>
            <a:br>
              <a:rPr lang="en-US" altLang="ja-JP" sz="2200" dirty="0">
                <a:latin typeface="Meiryo UI" panose="020B0604030504040204" pitchFamily="50" charset="-128"/>
                <a:ea typeface="Meiryo UI" panose="020B0604030504040204" pitchFamily="50" charset="-128"/>
              </a:rPr>
            </a:br>
            <a:endParaRPr lang="en-US" altLang="ja-JP" sz="2200" dirty="0">
              <a:latin typeface="Meiryo UI" panose="020B0604030504040204" pitchFamily="50" charset="-128"/>
              <a:ea typeface="Meiryo UI" panose="020B0604030504040204" pitchFamily="50" charset="-128"/>
            </a:endParaRPr>
          </a:p>
          <a:p>
            <a:r>
              <a:rPr lang="en-US" altLang="ja-JP" sz="2200" dirty="0">
                <a:latin typeface="Meiryo UI" panose="020B0604030504040204" pitchFamily="50" charset="-128"/>
                <a:ea typeface="Meiryo UI" panose="020B0604030504040204" pitchFamily="50" charset="-128"/>
              </a:rPr>
              <a:t>1</a:t>
            </a:r>
            <a:r>
              <a:rPr lang="ja-JP" altLang="en-US" sz="2200" dirty="0">
                <a:latin typeface="Meiryo UI" panose="020B0604030504040204" pitchFamily="50" charset="-128"/>
                <a:ea typeface="Meiryo UI" panose="020B0604030504040204" pitchFamily="50" charset="-128"/>
              </a:rPr>
              <a:t>対</a:t>
            </a:r>
            <a:r>
              <a:rPr lang="en-US" altLang="ja-JP" sz="2200" dirty="0">
                <a:latin typeface="Meiryo UI" panose="020B0604030504040204" pitchFamily="50" charset="-128"/>
                <a:ea typeface="Meiryo UI" panose="020B0604030504040204" pitchFamily="50" charset="-128"/>
              </a:rPr>
              <a:t>1</a:t>
            </a:r>
            <a:r>
              <a:rPr lang="ja-JP" altLang="en-US" sz="2200" dirty="0">
                <a:latin typeface="Meiryo UI" panose="020B0604030504040204" pitchFamily="50" charset="-128"/>
                <a:ea typeface="Meiryo UI" panose="020B0604030504040204" pitchFamily="50" charset="-128"/>
              </a:rPr>
              <a:t>で相談ができる個別相談（</a:t>
            </a:r>
            <a:r>
              <a:rPr lang="en-US" altLang="ja-JP" sz="2200" dirty="0">
                <a:latin typeface="Meiryo UI" panose="020B0604030504040204" pitchFamily="50" charset="-128"/>
                <a:ea typeface="Meiryo UI" panose="020B0604030504040204" pitchFamily="50" charset="-128"/>
              </a:rPr>
              <a:t>Zoom/</a:t>
            </a:r>
            <a:r>
              <a:rPr lang="ja-JP" altLang="en-US" sz="2200" dirty="0">
                <a:latin typeface="Meiryo UI" panose="020B0604030504040204" pitchFamily="50" charset="-128"/>
                <a:ea typeface="Meiryo UI" panose="020B0604030504040204" pitchFamily="50" charset="-128"/>
              </a:rPr>
              <a:t>対面</a:t>
            </a:r>
            <a:r>
              <a:rPr lang="en-US" altLang="ja-JP" sz="2200" dirty="0">
                <a:latin typeface="Meiryo UI" panose="020B0604030504040204" pitchFamily="50" charset="-128"/>
                <a:ea typeface="Meiryo UI" panose="020B0604030504040204" pitchFamily="50" charset="-128"/>
              </a:rPr>
              <a:t>/</a:t>
            </a:r>
            <a:r>
              <a:rPr lang="ja-JP" altLang="en-US" sz="2200" dirty="0">
                <a:latin typeface="Meiryo UI" panose="020B0604030504040204" pitchFamily="50" charset="-128"/>
                <a:ea typeface="Meiryo UI" panose="020B0604030504040204" pitchFamily="50" charset="-128"/>
              </a:rPr>
              <a:t>ﾒｰﾙ）も</a:t>
            </a:r>
            <a:br>
              <a:rPr lang="en-US" altLang="ja-JP" sz="2200" dirty="0">
                <a:latin typeface="Meiryo UI" panose="020B0604030504040204" pitchFamily="50" charset="-128"/>
                <a:ea typeface="Meiryo UI" panose="020B0604030504040204" pitchFamily="50" charset="-128"/>
              </a:rPr>
            </a:br>
            <a:r>
              <a:rPr lang="ja-JP" altLang="en-US" sz="2200" dirty="0">
                <a:latin typeface="Meiryo UI" panose="020B0604030504040204" pitchFamily="50" charset="-128"/>
                <a:ea typeface="Meiryo UI" panose="020B0604030504040204" pitchFamily="50" charset="-128"/>
              </a:rPr>
              <a:t>行っています。小さなことでも大丈夫です。</a:t>
            </a:r>
            <a:br>
              <a:rPr lang="en-US" altLang="ja-JP" sz="2200" dirty="0">
                <a:latin typeface="Meiryo UI" panose="020B0604030504040204" pitchFamily="50" charset="-128"/>
                <a:ea typeface="Meiryo UI" panose="020B0604030504040204" pitchFamily="50" charset="-128"/>
              </a:rPr>
            </a:br>
            <a:r>
              <a:rPr lang="ja-JP" altLang="en-US" sz="2200" dirty="0">
                <a:latin typeface="Meiryo UI" panose="020B0604030504040204" pitchFamily="50" charset="-128"/>
                <a:ea typeface="Meiryo UI" panose="020B0604030504040204" pitchFamily="50" charset="-128"/>
              </a:rPr>
              <a:t>相談したい人は遠慮なく、右の</a:t>
            </a:r>
            <a:r>
              <a:rPr lang="en-US" altLang="ja-JP" sz="2200" dirty="0">
                <a:latin typeface="Meiryo UI" panose="020B0604030504040204" pitchFamily="50" charset="-128"/>
                <a:ea typeface="Meiryo UI" panose="020B0604030504040204" pitchFamily="50" charset="-128"/>
              </a:rPr>
              <a:t>QR</a:t>
            </a:r>
            <a:r>
              <a:rPr lang="ja-JP" altLang="en-US" sz="2200" dirty="0">
                <a:latin typeface="Meiryo UI" panose="020B0604030504040204" pitchFamily="50" charset="-128"/>
                <a:ea typeface="Meiryo UI" panose="020B0604030504040204" pitchFamily="50" charset="-128"/>
              </a:rPr>
              <a:t>コードから予約しましょう。</a:t>
            </a:r>
            <a:br>
              <a:rPr lang="en-US" altLang="ja-JP" sz="2200" dirty="0">
                <a:latin typeface="Meiryo UI" panose="020B0604030504040204" pitchFamily="50" charset="-128"/>
                <a:ea typeface="Meiryo UI" panose="020B0604030504040204" pitchFamily="50" charset="-128"/>
              </a:rPr>
            </a:br>
            <a:endParaRPr lang="en-US" altLang="ja-JP" sz="2200" dirty="0">
              <a:latin typeface="Meiryo UI" panose="020B0604030504040204" pitchFamily="50" charset="-128"/>
              <a:ea typeface="Meiryo UI" panose="020B0604030504040204" pitchFamily="50" charset="-128"/>
            </a:endParaRPr>
          </a:p>
        </p:txBody>
      </p:sp>
      <p:pic>
        <p:nvPicPr>
          <p:cNvPr id="2052" name="Picture 4">
            <a:hlinkClick r:id="rId3"/>
            <a:extLst>
              <a:ext uri="{FF2B5EF4-FFF2-40B4-BE49-F238E27FC236}">
                <a16:creationId xmlns:a16="http://schemas.microsoft.com/office/drawing/2014/main" id="{3EFEA698-C9C8-467F-ACC4-E3A527484F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42" t="5144" r="7431" b="2287"/>
          <a:stretch/>
        </p:blipFill>
        <p:spPr bwMode="auto">
          <a:xfrm>
            <a:off x="7206475" y="3568460"/>
            <a:ext cx="1037933" cy="1098988"/>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6089CE88-C4E3-4F0C-B063-C2E2E28F8EA1}"/>
              </a:ext>
            </a:extLst>
          </p:cNvPr>
          <p:cNvPicPr>
            <a:picLocks noChangeAspect="1"/>
          </p:cNvPicPr>
          <p:nvPr/>
        </p:nvPicPr>
        <p:blipFill>
          <a:blip r:embed="rId5">
            <a:duotone>
              <a:prstClr val="black"/>
              <a:schemeClr val="accent5">
                <a:tint val="45000"/>
                <a:satMod val="400000"/>
              </a:schemeClr>
            </a:duotone>
          </a:blip>
          <a:stretch>
            <a:fillRect/>
          </a:stretch>
        </p:blipFill>
        <p:spPr>
          <a:xfrm>
            <a:off x="0" y="1013523"/>
            <a:ext cx="9144000" cy="127322"/>
          </a:xfrm>
          <a:prstGeom prst="rect">
            <a:avLst/>
          </a:prstGeom>
        </p:spPr>
      </p:pic>
      <p:sp>
        <p:nvSpPr>
          <p:cNvPr id="8" name="スライド番号プレースホルダー 3">
            <a:extLst>
              <a:ext uri="{FF2B5EF4-FFF2-40B4-BE49-F238E27FC236}">
                <a16:creationId xmlns:a16="http://schemas.microsoft.com/office/drawing/2014/main" id="{2E7A66CD-D7F5-473D-B2B6-65DE24BAA605}"/>
              </a:ext>
            </a:extLst>
          </p:cNvPr>
          <p:cNvSpPr>
            <a:spLocks noGrp="1"/>
          </p:cNvSpPr>
          <p:nvPr>
            <p:ph type="sldNum" sz="quarter" idx="12"/>
          </p:nvPr>
        </p:nvSpPr>
        <p:spPr>
          <a:xfrm>
            <a:off x="7086600" y="6450111"/>
            <a:ext cx="2057400" cy="365125"/>
          </a:xfrm>
        </p:spPr>
        <p:txBody>
          <a:bodyPr/>
          <a:lstStyle/>
          <a:p>
            <a:pPr>
              <a:defRPr/>
            </a:pPr>
            <a:fld id="{65570990-FDCB-484E-AAAF-5A78425863A6}" type="slidenum">
              <a:rPr lang="en-US" altLang="ja-JP" smtClean="0">
                <a:latin typeface="Meiryo UI" panose="020B0604030504040204" pitchFamily="50" charset="-128"/>
                <a:ea typeface="Meiryo UI" panose="020B0604030504040204" pitchFamily="50" charset="-128"/>
              </a:rPr>
              <a:pPr>
                <a:defRPr/>
              </a:pPr>
              <a:t>15</a:t>
            </a:fld>
            <a:endParaRPr lang="en-US" altLang="ja-JP">
              <a:latin typeface="Meiryo UI" panose="020B0604030504040204" pitchFamily="50" charset="-128"/>
              <a:ea typeface="Meiryo UI" panose="020B0604030504040204" pitchFamily="50" charset="-128"/>
            </a:endParaRPr>
          </a:p>
        </p:txBody>
      </p:sp>
      <p:sp>
        <p:nvSpPr>
          <p:cNvPr id="10" name="四角形: 角を丸くする 9">
            <a:extLst>
              <a:ext uri="{FF2B5EF4-FFF2-40B4-BE49-F238E27FC236}">
                <a16:creationId xmlns:a16="http://schemas.microsoft.com/office/drawing/2014/main" id="{9BE22E64-52D1-4280-B7D9-9C09397765CD}"/>
              </a:ext>
            </a:extLst>
          </p:cNvPr>
          <p:cNvSpPr/>
          <p:nvPr/>
        </p:nvSpPr>
        <p:spPr>
          <a:xfrm>
            <a:off x="7592808" y="281928"/>
            <a:ext cx="1483822" cy="604776"/>
          </a:xfrm>
          <a:prstGeom prst="roundRect">
            <a:avLst/>
          </a:prstGeom>
          <a:gradFill>
            <a:gsLst>
              <a:gs pos="100000">
                <a:schemeClr val="accent4">
                  <a:lumMod val="75000"/>
                </a:schemeClr>
              </a:gs>
              <a:gs pos="9000">
                <a:schemeClr val="accent4">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t>生活相談</a:t>
            </a:r>
          </a:p>
        </p:txBody>
      </p:sp>
      <p:sp>
        <p:nvSpPr>
          <p:cNvPr id="4" name="正方形/長方形 3">
            <a:extLst>
              <a:ext uri="{FF2B5EF4-FFF2-40B4-BE49-F238E27FC236}">
                <a16:creationId xmlns:a16="http://schemas.microsoft.com/office/drawing/2014/main" id="{C98AE3A6-6757-4F2D-B24F-7EA16B26962C}"/>
              </a:ext>
            </a:extLst>
          </p:cNvPr>
          <p:cNvSpPr/>
          <p:nvPr/>
        </p:nvSpPr>
        <p:spPr>
          <a:xfrm>
            <a:off x="7395013" y="4615540"/>
            <a:ext cx="755335" cy="369332"/>
          </a:xfrm>
          <a:prstGeom prst="rect">
            <a:avLst/>
          </a:prstGeom>
        </p:spPr>
        <p:txBody>
          <a:bodyPr wrap="none">
            <a:spAutoFit/>
          </a:bodyPr>
          <a:lstStyle/>
          <a:p>
            <a:r>
              <a:rPr lang="en-US" altLang="ja-JP" b="1" dirty="0">
                <a:latin typeface="Meiryo UI" panose="020B0604030504040204" pitchFamily="50" charset="-128"/>
                <a:ea typeface="Meiryo UI" panose="020B0604030504040204" pitchFamily="50" charset="-128"/>
              </a:rPr>
              <a:t>Click</a:t>
            </a:r>
            <a:endParaRPr lang="ja-JP" altLang="en-US" b="1" dirty="0"/>
          </a:p>
        </p:txBody>
      </p:sp>
    </p:spTree>
    <p:extLst>
      <p:ext uri="{BB962C8B-B14F-4D97-AF65-F5344CB8AC3E}">
        <p14:creationId xmlns:p14="http://schemas.microsoft.com/office/powerpoint/2010/main" val="624549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198114" y="1486901"/>
            <a:ext cx="8746535" cy="5482356"/>
          </a:xfrm>
        </p:spPr>
        <p:txBody>
          <a:bodyPr anchor="ctr">
            <a:normAutofit/>
          </a:bodyPr>
          <a:lstStyle/>
          <a:p>
            <a:pPr>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オンラインサポートデスクから</a:t>
            </a:r>
            <a:endParaRPr lang="en-US" altLang="ja-JP" b="1" dirty="0">
              <a:latin typeface="Meiryo UI" panose="020B0604030504040204" pitchFamily="50" charset="-128"/>
              <a:ea typeface="Meiryo UI" panose="020B0604030504040204" pitchFamily="50" charset="-128"/>
            </a:endParaRPr>
          </a:p>
          <a:p>
            <a:pPr marL="269875" indent="0">
              <a:buNone/>
            </a:pPr>
            <a:r>
              <a:rPr lang="ja-JP" altLang="en-US" sz="2800" dirty="0">
                <a:latin typeface="Meiryo UI" panose="020B0604030504040204" pitchFamily="50" charset="-128"/>
                <a:ea typeface="Meiryo UI" panose="020B0604030504040204" pitchFamily="50" charset="-128"/>
              </a:rPr>
              <a:t>窓口に来る必要なく、各種手続きの</a:t>
            </a:r>
            <a:br>
              <a:rPr lang="en-US" altLang="ja-JP" sz="2800" dirty="0">
                <a:latin typeface="Meiryo UI" panose="020B0604030504040204" pitchFamily="50" charset="-128"/>
                <a:ea typeface="Meiryo UI" panose="020B0604030504040204" pitchFamily="50" charset="-128"/>
              </a:rPr>
            </a:br>
            <a:r>
              <a:rPr lang="ja-JP" altLang="en-US" sz="2800" dirty="0">
                <a:latin typeface="Meiryo UI" panose="020B0604030504040204" pitchFamily="50" charset="-128"/>
                <a:ea typeface="Meiryo UI" panose="020B0604030504040204" pitchFamily="50" charset="-128"/>
              </a:rPr>
              <a:t>申込み</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提出、質問・相談ができます。</a:t>
            </a:r>
            <a:endParaRPr lang="en-US" altLang="ja-JP" sz="2800" dirty="0">
              <a:latin typeface="Meiryo UI" panose="020B0604030504040204" pitchFamily="50" charset="-128"/>
              <a:ea typeface="Meiryo UI" panose="020B0604030504040204" pitchFamily="50" charset="-128"/>
            </a:endParaRPr>
          </a:p>
          <a:p>
            <a:pPr marL="269875" indent="0">
              <a:buNone/>
            </a:pPr>
            <a:r>
              <a:rPr lang="ja-JP" altLang="en-US" sz="2400" dirty="0">
                <a:latin typeface="Meiryo UI" panose="020B0604030504040204" pitchFamily="50" charset="-128"/>
                <a:ea typeface="Meiryo UI" panose="020B0604030504040204" pitchFamily="50" charset="-128"/>
              </a:rPr>
              <a:t>・ 在留資格の更新手続きについて質問をしたい</a:t>
            </a: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日本での生活について相談したい</a:t>
            </a: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奨学金や授業料減免について相談したい、</a:t>
            </a:r>
            <a:r>
              <a:rPr lang="en-US" altLang="ja-JP" sz="2400" dirty="0" err="1">
                <a:latin typeface="Meiryo UI" panose="020B0604030504040204" pitchFamily="50" charset="-128"/>
                <a:ea typeface="Meiryo UI" panose="020B0604030504040204" pitchFamily="50" charset="-128"/>
              </a:rPr>
              <a:t>etc</a:t>
            </a:r>
            <a:endParaRPr lang="en-US" altLang="ja-JP" sz="2400" dirty="0">
              <a:latin typeface="Meiryo UI" panose="020B0604030504040204" pitchFamily="50" charset="-128"/>
              <a:ea typeface="Meiryo UI" panose="020B0604030504040204" pitchFamily="50" charset="-128"/>
            </a:endParaRPr>
          </a:p>
          <a:p>
            <a:pPr marL="269875" indent="0">
              <a:buNone/>
            </a:pPr>
            <a:endParaRPr lang="en-US" altLang="ja-JP" sz="1400" dirty="0">
              <a:latin typeface="Meiryo UI" panose="020B0604030504040204" pitchFamily="50" charset="-128"/>
              <a:ea typeface="Meiryo UI" panose="020B0604030504040204" pitchFamily="50" charset="-128"/>
            </a:endParaRPr>
          </a:p>
          <a:p>
            <a:pPr>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国際教育センター窓口まで来る</a:t>
            </a:r>
            <a:endParaRPr lang="en-US" altLang="ja-JP" b="1"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開講中</a:t>
            </a:r>
            <a:r>
              <a:rPr lang="en-US" altLang="ja-JP" sz="2400" dirty="0">
                <a:latin typeface="Meiryo UI" panose="020B0604030504040204" pitchFamily="50" charset="-128"/>
                <a:ea typeface="Meiryo UI" panose="020B0604030504040204" pitchFamily="50" charset="-128"/>
              </a:rPr>
              <a:t>10</a:t>
            </a: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00</a:t>
            </a: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17</a:t>
            </a: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00</a:t>
            </a:r>
          </a:p>
          <a:p>
            <a:pPr marL="0" indent="0">
              <a:buNone/>
            </a:pPr>
            <a:r>
              <a:rPr lang="ja-JP" altLang="en-US" sz="2400" dirty="0">
                <a:latin typeface="Meiryo UI" panose="020B0604030504040204" pitchFamily="50" charset="-128"/>
                <a:ea typeface="Meiryo UI" panose="020B0604030504040204" pitchFamily="50" charset="-128"/>
              </a:rPr>
              <a:t>    閉講中</a:t>
            </a:r>
            <a:r>
              <a:rPr lang="en-US" altLang="ja-JP" sz="2400" dirty="0">
                <a:latin typeface="Meiryo UI" panose="020B0604030504040204" pitchFamily="50" charset="-128"/>
                <a:ea typeface="Meiryo UI" panose="020B0604030504040204" pitchFamily="50" charset="-128"/>
              </a:rPr>
              <a:t>13 : 00</a:t>
            </a: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17: 00</a:t>
            </a:r>
          </a:p>
          <a:p>
            <a:pPr marL="0" indent="0">
              <a:buNone/>
            </a:pP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 11</a:t>
            </a: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30</a:t>
            </a: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12</a:t>
            </a: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30</a:t>
            </a:r>
            <a:r>
              <a:rPr lang="ja-JP" altLang="en-US" sz="1800" dirty="0">
                <a:latin typeface="Meiryo UI" panose="020B0604030504040204" pitchFamily="50" charset="-128"/>
                <a:ea typeface="Meiryo UI" panose="020B0604030504040204" pitchFamily="50" charset="-128"/>
              </a:rPr>
              <a:t>は昼休憩のため閉室しています。</a:t>
            </a:r>
          </a:p>
          <a:p>
            <a:pPr marL="457200" lvl="1" indent="0">
              <a:buNone/>
            </a:pP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毎週木曜日は、午後</a:t>
            </a:r>
            <a:r>
              <a:rPr lang="en-US" altLang="ja-JP" sz="1800" dirty="0">
                <a:latin typeface="Meiryo UI" panose="020B0604030504040204" pitchFamily="50" charset="-128"/>
                <a:ea typeface="Meiryo UI" panose="020B0604030504040204" pitchFamily="50" charset="-128"/>
              </a:rPr>
              <a:t>12:30</a:t>
            </a: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17:00</a:t>
            </a:r>
            <a:r>
              <a:rPr lang="ja-JP" altLang="en-US" sz="1800" dirty="0">
                <a:latin typeface="Meiryo UI" panose="020B0604030504040204" pitchFamily="50" charset="-128"/>
                <a:ea typeface="Meiryo UI" panose="020B0604030504040204" pitchFamily="50" charset="-128"/>
              </a:rPr>
              <a:t>のみ。</a:t>
            </a:r>
            <a:endParaRPr lang="en-US" altLang="ja-JP" sz="1800" dirty="0">
              <a:latin typeface="Meiryo UI" panose="020B0604030504040204" pitchFamily="50" charset="-128"/>
              <a:ea typeface="Meiryo UI" panose="020B0604030504040204" pitchFamily="50" charset="-128"/>
            </a:endParaRPr>
          </a:p>
          <a:p>
            <a:pPr marL="457200" lvl="1" indent="0">
              <a:buNone/>
            </a:pPr>
            <a:r>
              <a:rPr lang="en-US" altLang="ja-JP" sz="1800" dirty="0">
                <a:latin typeface="Meiryo UI" panose="020B0604030504040204" pitchFamily="50" charset="-128"/>
                <a:ea typeface="Meiryo UI" panose="020B0604030504040204" pitchFamily="50" charset="-128"/>
                <a:hlinkClick r:id="rId3"/>
              </a:rPr>
              <a:t>※</a:t>
            </a:r>
            <a:r>
              <a:rPr lang="ja-JP" altLang="en-US" sz="1800" dirty="0">
                <a:latin typeface="Meiryo UI" panose="020B0604030504040204" pitchFamily="50" charset="-128"/>
                <a:ea typeface="Meiryo UI" panose="020B0604030504040204" pitchFamily="50" charset="-128"/>
                <a:hlinkClick r:id="rId3"/>
              </a:rPr>
              <a:t>開室時間の詳細</a:t>
            </a:r>
            <a:endParaRPr lang="ja-JP" altLang="en-US" sz="18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30B84838-D5E7-4CD7-89C0-F188FA5BE308}"/>
              </a:ext>
            </a:extLst>
          </p:cNvPr>
          <p:cNvPicPr>
            <a:picLocks noChangeAspect="1"/>
          </p:cNvPicPr>
          <p:nvPr/>
        </p:nvPicPr>
        <p:blipFill>
          <a:blip r:embed="rId4">
            <a:duotone>
              <a:prstClr val="black"/>
              <a:schemeClr val="accent5">
                <a:tint val="45000"/>
                <a:satMod val="400000"/>
              </a:schemeClr>
            </a:duotone>
          </a:blip>
          <a:stretch>
            <a:fillRect/>
          </a:stretch>
        </p:blipFill>
        <p:spPr>
          <a:xfrm>
            <a:off x="0" y="1013523"/>
            <a:ext cx="9144000" cy="127322"/>
          </a:xfrm>
          <a:prstGeom prst="rect">
            <a:avLst/>
          </a:prstGeom>
        </p:spPr>
      </p:pic>
      <p:sp>
        <p:nvSpPr>
          <p:cNvPr id="8" name="Rectangle 2">
            <a:extLst>
              <a:ext uri="{FF2B5EF4-FFF2-40B4-BE49-F238E27FC236}">
                <a16:creationId xmlns:a16="http://schemas.microsoft.com/office/drawing/2014/main" id="{D16F2FF4-7060-40F0-8EF5-49B361B6456C}"/>
              </a:ext>
            </a:extLst>
          </p:cNvPr>
          <p:cNvSpPr>
            <a:spLocks noGrp="1" noChangeArrowheads="1"/>
          </p:cNvSpPr>
          <p:nvPr>
            <p:ph type="title"/>
          </p:nvPr>
        </p:nvSpPr>
        <p:spPr>
          <a:xfrm>
            <a:off x="145945" y="-30777"/>
            <a:ext cx="8229600" cy="1168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r>
              <a:rPr lang="ja-JP" altLang="en-US" sz="4000" b="1" dirty="0">
                <a:solidFill>
                  <a:schemeClr val="tx2"/>
                </a:solidFill>
                <a:latin typeface="BIZ UDゴシック" panose="020B0400000000000000" pitchFamily="49" charset="-128"/>
                <a:ea typeface="BIZ UDゴシック" panose="020B0400000000000000" pitchFamily="49" charset="-128"/>
              </a:rPr>
              <a:t>国際教育センターへの相談方法</a:t>
            </a:r>
          </a:p>
        </p:txBody>
      </p:sp>
      <p:pic>
        <p:nvPicPr>
          <p:cNvPr id="4" name="図 3">
            <a:hlinkClick r:id="rId5"/>
            <a:extLst>
              <a:ext uri="{FF2B5EF4-FFF2-40B4-BE49-F238E27FC236}">
                <a16:creationId xmlns:a16="http://schemas.microsoft.com/office/drawing/2014/main" id="{A47B68A5-8C9C-428D-B7D0-CAF1BF38E6F4}"/>
              </a:ext>
            </a:extLst>
          </p:cNvPr>
          <p:cNvPicPr>
            <a:picLocks noChangeAspect="1"/>
          </p:cNvPicPr>
          <p:nvPr/>
        </p:nvPicPr>
        <p:blipFill>
          <a:blip r:embed="rId6"/>
          <a:stretch>
            <a:fillRect/>
          </a:stretch>
        </p:blipFill>
        <p:spPr>
          <a:xfrm>
            <a:off x="7193229" y="1412776"/>
            <a:ext cx="1183722" cy="1166812"/>
          </a:xfrm>
          <a:prstGeom prst="rect">
            <a:avLst/>
          </a:prstGeom>
        </p:spPr>
      </p:pic>
      <p:sp>
        <p:nvSpPr>
          <p:cNvPr id="12" name="正方形/長方形 11">
            <a:extLst>
              <a:ext uri="{FF2B5EF4-FFF2-40B4-BE49-F238E27FC236}">
                <a16:creationId xmlns:a16="http://schemas.microsoft.com/office/drawing/2014/main" id="{30F1C851-B598-45DA-9B0D-7EE53F7C58F4}"/>
              </a:ext>
            </a:extLst>
          </p:cNvPr>
          <p:cNvSpPr/>
          <p:nvPr/>
        </p:nvSpPr>
        <p:spPr>
          <a:xfrm>
            <a:off x="6861191" y="2609752"/>
            <a:ext cx="1847798" cy="646331"/>
          </a:xfrm>
          <a:prstGeom prst="rect">
            <a:avLst/>
          </a:prstGeom>
          <a:solidFill>
            <a:srgbClr val="FCEBD1"/>
          </a:solidFill>
        </p:spPr>
        <p:txBody>
          <a:bodyPr wrap="square">
            <a:spAutoFit/>
          </a:bodyPr>
          <a:lstStyle/>
          <a:p>
            <a:pPr algn="ctr"/>
            <a:r>
              <a:rPr lang="ja-JP" altLang="en-US" b="1" dirty="0">
                <a:latin typeface="Meiryo UI" panose="020B0604030504040204" pitchFamily="50" charset="-128"/>
                <a:ea typeface="Meiryo UI" panose="020B0604030504040204" pitchFamily="50" charset="-128"/>
              </a:rPr>
              <a:t>オンライン</a:t>
            </a:r>
            <a:br>
              <a:rPr lang="en-US" altLang="ja-JP" b="1"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サポートデスク</a:t>
            </a:r>
            <a:endParaRPr lang="ja-JP" altLang="en-US" dirty="0"/>
          </a:p>
        </p:txBody>
      </p:sp>
      <p:pic>
        <p:nvPicPr>
          <p:cNvPr id="11" name="グラフィックス 10" descr="ノート PC">
            <a:extLst>
              <a:ext uri="{FF2B5EF4-FFF2-40B4-BE49-F238E27FC236}">
                <a16:creationId xmlns:a16="http://schemas.microsoft.com/office/drawing/2014/main" id="{704B51E4-2B6C-426C-8CF0-1D247DDECE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75118" y="1486901"/>
            <a:ext cx="544088" cy="544088"/>
          </a:xfrm>
          <a:prstGeom prst="rect">
            <a:avLst/>
          </a:prstGeom>
        </p:spPr>
      </p:pic>
      <p:pic>
        <p:nvPicPr>
          <p:cNvPr id="13" name="グラフィックス 12" descr="スマート フォン">
            <a:extLst>
              <a:ext uri="{FF2B5EF4-FFF2-40B4-BE49-F238E27FC236}">
                <a16:creationId xmlns:a16="http://schemas.microsoft.com/office/drawing/2014/main" id="{2A5DDFC7-CABE-4CFA-ADDE-5487CF4F1C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44208" y="1563698"/>
            <a:ext cx="544088" cy="513450"/>
          </a:xfrm>
          <a:prstGeom prst="rect">
            <a:avLst/>
          </a:prstGeom>
        </p:spPr>
      </p:pic>
      <p:sp>
        <p:nvSpPr>
          <p:cNvPr id="14" name="スライド番号プレースホルダー 3">
            <a:extLst>
              <a:ext uri="{FF2B5EF4-FFF2-40B4-BE49-F238E27FC236}">
                <a16:creationId xmlns:a16="http://schemas.microsoft.com/office/drawing/2014/main" id="{360F62F6-F4FB-4258-8014-ED9FA13D3DE8}"/>
              </a:ext>
            </a:extLst>
          </p:cNvPr>
          <p:cNvSpPr>
            <a:spLocks noGrp="1"/>
          </p:cNvSpPr>
          <p:nvPr>
            <p:ph type="sldNum" sz="quarter" idx="12"/>
          </p:nvPr>
        </p:nvSpPr>
        <p:spPr>
          <a:xfrm>
            <a:off x="7086600" y="6450111"/>
            <a:ext cx="2057400" cy="365125"/>
          </a:xfrm>
        </p:spPr>
        <p:txBody>
          <a:bodyPr/>
          <a:lstStyle/>
          <a:p>
            <a:pPr>
              <a:defRPr/>
            </a:pPr>
            <a:fld id="{65570990-FDCB-484E-AAAF-5A78425863A6}" type="slidenum">
              <a:rPr lang="en-US" altLang="ja-JP" smtClean="0">
                <a:latin typeface="Meiryo UI" panose="020B0604030504040204" pitchFamily="50" charset="-128"/>
                <a:ea typeface="Meiryo UI" panose="020B0604030504040204" pitchFamily="50" charset="-128"/>
              </a:rPr>
              <a:pPr>
                <a:defRPr/>
              </a:pPr>
              <a:t>16</a:t>
            </a:fld>
            <a:endParaRPr lang="en-US" altLang="ja-JP">
              <a:latin typeface="Meiryo UI" panose="020B0604030504040204" pitchFamily="50" charset="-128"/>
              <a:ea typeface="Meiryo UI" panose="020B0604030504040204" pitchFamily="50" charset="-128"/>
            </a:endParaRPr>
          </a:p>
        </p:txBody>
      </p:sp>
      <p:pic>
        <p:nvPicPr>
          <p:cNvPr id="2" name="図 1">
            <a:hlinkClick r:id="rId11"/>
            <a:extLst>
              <a:ext uri="{FF2B5EF4-FFF2-40B4-BE49-F238E27FC236}">
                <a16:creationId xmlns:a16="http://schemas.microsoft.com/office/drawing/2014/main" id="{300FD7B2-A5BB-412E-B7D5-6DBEBC3F65ED}"/>
              </a:ext>
            </a:extLst>
          </p:cNvPr>
          <p:cNvPicPr>
            <a:picLocks noChangeAspect="1"/>
          </p:cNvPicPr>
          <p:nvPr/>
        </p:nvPicPr>
        <p:blipFill>
          <a:blip r:embed="rId12"/>
          <a:stretch>
            <a:fillRect/>
          </a:stretch>
        </p:blipFill>
        <p:spPr>
          <a:xfrm>
            <a:off x="7193229" y="3238406"/>
            <a:ext cx="1252864" cy="1252864"/>
          </a:xfrm>
          <a:prstGeom prst="rect">
            <a:avLst/>
          </a:prstGeom>
        </p:spPr>
      </p:pic>
      <p:sp>
        <p:nvSpPr>
          <p:cNvPr id="15" name="正方形/長方形 14">
            <a:extLst>
              <a:ext uri="{FF2B5EF4-FFF2-40B4-BE49-F238E27FC236}">
                <a16:creationId xmlns:a16="http://schemas.microsoft.com/office/drawing/2014/main" id="{1E9431DF-72CA-418C-B0AB-FBA48D27EB8A}"/>
              </a:ext>
            </a:extLst>
          </p:cNvPr>
          <p:cNvSpPr/>
          <p:nvPr/>
        </p:nvSpPr>
        <p:spPr>
          <a:xfrm>
            <a:off x="6895762" y="4460406"/>
            <a:ext cx="1847798" cy="646331"/>
          </a:xfrm>
          <a:prstGeom prst="rect">
            <a:avLst/>
          </a:prstGeom>
          <a:solidFill>
            <a:srgbClr val="FCEBD1"/>
          </a:solidFill>
        </p:spPr>
        <p:txBody>
          <a:bodyPr wrap="square">
            <a:spAutoFit/>
          </a:bodyPr>
          <a:lstStyle/>
          <a:p>
            <a:pPr algn="ctr"/>
            <a:r>
              <a:rPr lang="ja-JP" altLang="en-US" b="1" dirty="0">
                <a:latin typeface="Meiryo UI" panose="020B0604030504040204" pitchFamily="50" charset="-128"/>
                <a:ea typeface="Meiryo UI" panose="020B0604030504040204" pitchFamily="50" charset="-128"/>
              </a:rPr>
              <a:t>利用ガイド（</a:t>
            </a:r>
            <a:r>
              <a:rPr lang="en-US" altLang="ja-JP" b="1" dirty="0">
                <a:latin typeface="Meiryo UI" panose="020B0604030504040204" pitchFamily="50" charset="-128"/>
                <a:ea typeface="Meiryo UI" panose="020B0604030504040204" pitchFamily="50" charset="-128"/>
              </a:rPr>
              <a:t>PDF)</a:t>
            </a:r>
            <a:endParaRPr lang="ja-JP" altLang="en-US" dirty="0"/>
          </a:p>
        </p:txBody>
      </p:sp>
      <p:sp>
        <p:nvSpPr>
          <p:cNvPr id="16" name="四角形: 角を丸くする 15">
            <a:extLst>
              <a:ext uri="{FF2B5EF4-FFF2-40B4-BE49-F238E27FC236}">
                <a16:creationId xmlns:a16="http://schemas.microsoft.com/office/drawing/2014/main" id="{8EEA9138-69EB-4781-AAF0-425E376EAA80}"/>
              </a:ext>
            </a:extLst>
          </p:cNvPr>
          <p:cNvSpPr/>
          <p:nvPr/>
        </p:nvSpPr>
        <p:spPr>
          <a:xfrm>
            <a:off x="608760" y="1137477"/>
            <a:ext cx="1624665" cy="454635"/>
          </a:xfrm>
          <a:prstGeom prst="roundRect">
            <a:avLst/>
          </a:prstGeom>
          <a:gradFill>
            <a:gsLst>
              <a:gs pos="100000">
                <a:schemeClr val="accent4">
                  <a:lumMod val="75000"/>
                </a:schemeClr>
              </a:gs>
              <a:gs pos="9000">
                <a:schemeClr val="accent4">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Meiryo UI" panose="020B0604030504040204" pitchFamily="50" charset="-128"/>
                <a:ea typeface="Meiryo UI" panose="020B0604030504040204" pitchFamily="50" charset="-128"/>
              </a:rPr>
              <a:t>生活相談</a:t>
            </a:r>
          </a:p>
        </p:txBody>
      </p:sp>
      <p:sp>
        <p:nvSpPr>
          <p:cNvPr id="17" name="四角形: 角を丸くする 16">
            <a:extLst>
              <a:ext uri="{FF2B5EF4-FFF2-40B4-BE49-F238E27FC236}">
                <a16:creationId xmlns:a16="http://schemas.microsoft.com/office/drawing/2014/main" id="{4337833F-B0C1-43C2-B4AC-00AEFC41598F}"/>
              </a:ext>
            </a:extLst>
          </p:cNvPr>
          <p:cNvSpPr/>
          <p:nvPr/>
        </p:nvSpPr>
        <p:spPr>
          <a:xfrm>
            <a:off x="2459243" y="1145104"/>
            <a:ext cx="1483822" cy="454635"/>
          </a:xfrm>
          <a:prstGeom prst="roundRect">
            <a:avLst>
              <a:gd name="adj" fmla="val 15396"/>
            </a:avLst>
          </a:prstGeom>
          <a:gradFill>
            <a:gsLst>
              <a:gs pos="100000">
                <a:schemeClr val="accent6">
                  <a:lumMod val="50000"/>
                </a:schemeClr>
              </a:gs>
              <a:gs pos="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400" b="1" dirty="0">
                <a:latin typeface="Meiryo UI" panose="020B0604030504040204" pitchFamily="50" charset="-128"/>
                <a:ea typeface="Meiryo UI" panose="020B0604030504040204" pitchFamily="50" charset="-128"/>
              </a:rPr>
              <a:t>在留資格</a:t>
            </a:r>
          </a:p>
        </p:txBody>
      </p:sp>
      <p:sp>
        <p:nvSpPr>
          <p:cNvPr id="18" name="四角形: 角を丸くする 17">
            <a:extLst>
              <a:ext uri="{FF2B5EF4-FFF2-40B4-BE49-F238E27FC236}">
                <a16:creationId xmlns:a16="http://schemas.microsoft.com/office/drawing/2014/main" id="{17064917-9371-4D37-8DB3-0D19A512CA70}"/>
              </a:ext>
            </a:extLst>
          </p:cNvPr>
          <p:cNvSpPr/>
          <p:nvPr/>
        </p:nvSpPr>
        <p:spPr>
          <a:xfrm>
            <a:off x="4177610" y="1137477"/>
            <a:ext cx="1483822" cy="454635"/>
          </a:xfrm>
          <a:prstGeom prst="roundRect">
            <a:avLst/>
          </a:prstGeom>
          <a:gradFill>
            <a:gsLst>
              <a:gs pos="100000">
                <a:schemeClr val="accent1">
                  <a:lumMod val="75000"/>
                </a:schemeClr>
              </a:gs>
              <a:gs pos="2000">
                <a:schemeClr val="accent1">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Meiryo UI" panose="020B0604030504040204" pitchFamily="50" charset="-128"/>
                <a:ea typeface="Meiryo UI" panose="020B0604030504040204" pitchFamily="50" charset="-128"/>
              </a:rPr>
              <a:t>経済支援</a:t>
            </a:r>
          </a:p>
        </p:txBody>
      </p:sp>
    </p:spTree>
    <p:extLst>
      <p:ext uri="{BB962C8B-B14F-4D97-AF65-F5344CB8AC3E}">
        <p14:creationId xmlns:p14="http://schemas.microsoft.com/office/powerpoint/2010/main" val="1829722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145945" y="-30777"/>
            <a:ext cx="8229600" cy="1168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r>
              <a:rPr lang="ja-JP" altLang="en-US" sz="4000" b="1" dirty="0">
                <a:solidFill>
                  <a:schemeClr val="tx2"/>
                </a:solidFill>
                <a:latin typeface="BIZ UDゴシック" panose="020B0400000000000000" pitchFamily="49" charset="-128"/>
                <a:ea typeface="BIZ UDゴシック" panose="020B0400000000000000" pitchFamily="49" charset="-128"/>
              </a:rPr>
              <a:t>国際教育センターへの相談方法</a:t>
            </a:r>
          </a:p>
        </p:txBody>
      </p:sp>
      <p:pic>
        <p:nvPicPr>
          <p:cNvPr id="17" name="図 16">
            <a:extLst>
              <a:ext uri="{FF2B5EF4-FFF2-40B4-BE49-F238E27FC236}">
                <a16:creationId xmlns:a16="http://schemas.microsoft.com/office/drawing/2014/main" id="{8EF06AB9-D825-4AC9-AC49-282E99298B44}"/>
              </a:ext>
            </a:extLst>
          </p:cNvPr>
          <p:cNvPicPr>
            <a:picLocks noChangeAspect="1"/>
          </p:cNvPicPr>
          <p:nvPr/>
        </p:nvPicPr>
        <p:blipFill>
          <a:blip r:embed="rId3">
            <a:duotone>
              <a:prstClr val="black"/>
              <a:schemeClr val="accent5">
                <a:tint val="45000"/>
                <a:satMod val="400000"/>
              </a:schemeClr>
            </a:duotone>
          </a:blip>
          <a:stretch>
            <a:fillRect/>
          </a:stretch>
        </p:blipFill>
        <p:spPr>
          <a:xfrm>
            <a:off x="0" y="1013523"/>
            <a:ext cx="9144000" cy="127322"/>
          </a:xfrm>
          <a:prstGeom prst="rect">
            <a:avLst/>
          </a:prstGeom>
        </p:spPr>
      </p:pic>
      <p:sp>
        <p:nvSpPr>
          <p:cNvPr id="31" name="スライド番号プレースホルダー 3">
            <a:extLst>
              <a:ext uri="{FF2B5EF4-FFF2-40B4-BE49-F238E27FC236}">
                <a16:creationId xmlns:a16="http://schemas.microsoft.com/office/drawing/2014/main" id="{7D3EA8CB-AFE2-4320-8750-57025C0B78A9}"/>
              </a:ext>
            </a:extLst>
          </p:cNvPr>
          <p:cNvSpPr txBox="1">
            <a:spLocks/>
          </p:cNvSpPr>
          <p:nvPr/>
        </p:nvSpPr>
        <p:spPr>
          <a:xfrm>
            <a:off x="7086600" y="6450111"/>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65570990-FDCB-484E-AAAF-5A78425863A6}" type="slidenum">
              <a:rPr lang="en-US" altLang="ja-JP" sz="1400" smtClean="0">
                <a:latin typeface="Meiryo UI" panose="020B0604030504040204" pitchFamily="50" charset="-128"/>
                <a:ea typeface="Meiryo UI" panose="020B0604030504040204" pitchFamily="50" charset="-128"/>
              </a:rPr>
              <a:pPr algn="r">
                <a:defRPr/>
              </a:pPr>
              <a:t>17</a:t>
            </a:fld>
            <a:endParaRPr lang="en-US" altLang="ja-JP" sz="140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0DD410F6-009F-49DE-BF2D-531B4D030CF7}"/>
              </a:ext>
            </a:extLst>
          </p:cNvPr>
          <p:cNvSpPr txBox="1"/>
          <p:nvPr/>
        </p:nvSpPr>
        <p:spPr>
          <a:xfrm>
            <a:off x="294797" y="1185996"/>
            <a:ext cx="4152583" cy="461665"/>
          </a:xfrm>
          <a:prstGeom prst="rect">
            <a:avLst/>
          </a:prstGeom>
          <a:noFill/>
        </p:spPr>
        <p:txBody>
          <a:bodyPr wrap="square" rtlCol="0">
            <a:spAutoFit/>
          </a:bodyPr>
          <a:lstStyle/>
          <a:p>
            <a:r>
              <a:rPr kumimoji="1" lang="ja-JP" altLang="en-US" sz="2400" b="1" dirty="0"/>
              <a:t>衣笠国際教育センター</a:t>
            </a:r>
          </a:p>
        </p:txBody>
      </p:sp>
      <p:pic>
        <p:nvPicPr>
          <p:cNvPr id="10" name="図 9">
            <a:extLst>
              <a:ext uri="{FF2B5EF4-FFF2-40B4-BE49-F238E27FC236}">
                <a16:creationId xmlns:a16="http://schemas.microsoft.com/office/drawing/2014/main" id="{4F92D888-BB6C-47C2-99AA-069E0E0DD0F9}"/>
              </a:ext>
            </a:extLst>
          </p:cNvPr>
          <p:cNvPicPr>
            <a:picLocks noChangeAspect="1"/>
          </p:cNvPicPr>
          <p:nvPr/>
        </p:nvPicPr>
        <p:blipFill>
          <a:blip r:embed="rId4"/>
          <a:stretch>
            <a:fillRect/>
          </a:stretch>
        </p:blipFill>
        <p:spPr>
          <a:xfrm>
            <a:off x="680145" y="1661204"/>
            <a:ext cx="3381886" cy="2131051"/>
          </a:xfrm>
          <a:prstGeom prst="rect">
            <a:avLst/>
          </a:prstGeom>
        </p:spPr>
      </p:pic>
      <p:sp>
        <p:nvSpPr>
          <p:cNvPr id="26" name="テキスト ボックス 25">
            <a:extLst>
              <a:ext uri="{FF2B5EF4-FFF2-40B4-BE49-F238E27FC236}">
                <a16:creationId xmlns:a16="http://schemas.microsoft.com/office/drawing/2014/main" id="{5A46615F-9ABF-4D8C-AAAC-855A3D57A122}"/>
              </a:ext>
            </a:extLst>
          </p:cNvPr>
          <p:cNvSpPr txBox="1"/>
          <p:nvPr/>
        </p:nvSpPr>
        <p:spPr>
          <a:xfrm>
            <a:off x="4799333" y="1136220"/>
            <a:ext cx="3960440" cy="461665"/>
          </a:xfrm>
          <a:prstGeom prst="rect">
            <a:avLst/>
          </a:prstGeom>
          <a:noFill/>
        </p:spPr>
        <p:txBody>
          <a:bodyPr wrap="square" rtlCol="0">
            <a:spAutoFit/>
          </a:bodyPr>
          <a:lstStyle/>
          <a:p>
            <a:r>
              <a:rPr kumimoji="1" lang="en-US" altLang="ja-JP" sz="2400" b="1" dirty="0"/>
              <a:t>OIC</a:t>
            </a:r>
            <a:r>
              <a:rPr kumimoji="1" lang="ja-JP" altLang="en-US" sz="2400" b="1" dirty="0"/>
              <a:t>国際教育センター</a:t>
            </a:r>
          </a:p>
        </p:txBody>
      </p:sp>
      <p:pic>
        <p:nvPicPr>
          <p:cNvPr id="16" name="図 15">
            <a:extLst>
              <a:ext uri="{FF2B5EF4-FFF2-40B4-BE49-F238E27FC236}">
                <a16:creationId xmlns:a16="http://schemas.microsoft.com/office/drawing/2014/main" id="{36FE0A00-1CE7-45BD-8A12-D952AAB4E007}"/>
              </a:ext>
            </a:extLst>
          </p:cNvPr>
          <p:cNvPicPr>
            <a:picLocks noChangeAspect="1"/>
          </p:cNvPicPr>
          <p:nvPr/>
        </p:nvPicPr>
        <p:blipFill>
          <a:blip r:embed="rId5"/>
          <a:stretch>
            <a:fillRect/>
          </a:stretch>
        </p:blipFill>
        <p:spPr>
          <a:xfrm>
            <a:off x="4860032" y="1477771"/>
            <a:ext cx="3515513" cy="2599301"/>
          </a:xfrm>
          <a:prstGeom prst="rect">
            <a:avLst/>
          </a:prstGeom>
        </p:spPr>
      </p:pic>
      <p:pic>
        <p:nvPicPr>
          <p:cNvPr id="8" name="図 7">
            <a:extLst>
              <a:ext uri="{FF2B5EF4-FFF2-40B4-BE49-F238E27FC236}">
                <a16:creationId xmlns:a16="http://schemas.microsoft.com/office/drawing/2014/main" id="{1904A9C2-28E9-4340-AA66-89121BAD0815}"/>
              </a:ext>
            </a:extLst>
          </p:cNvPr>
          <p:cNvPicPr>
            <a:picLocks noChangeAspect="1"/>
          </p:cNvPicPr>
          <p:nvPr/>
        </p:nvPicPr>
        <p:blipFill>
          <a:blip r:embed="rId6"/>
          <a:stretch>
            <a:fillRect/>
          </a:stretch>
        </p:blipFill>
        <p:spPr>
          <a:xfrm>
            <a:off x="2438717" y="4663777"/>
            <a:ext cx="4017326" cy="1679298"/>
          </a:xfrm>
          <a:prstGeom prst="rect">
            <a:avLst/>
          </a:prstGeom>
        </p:spPr>
      </p:pic>
      <p:sp>
        <p:nvSpPr>
          <p:cNvPr id="29" name="テキスト ボックス 28">
            <a:extLst>
              <a:ext uri="{FF2B5EF4-FFF2-40B4-BE49-F238E27FC236}">
                <a16:creationId xmlns:a16="http://schemas.microsoft.com/office/drawing/2014/main" id="{BF281C7B-20AB-46D1-AF1A-9FEB32958BAF}"/>
              </a:ext>
            </a:extLst>
          </p:cNvPr>
          <p:cNvSpPr txBox="1"/>
          <p:nvPr/>
        </p:nvSpPr>
        <p:spPr>
          <a:xfrm>
            <a:off x="2879812" y="4183165"/>
            <a:ext cx="3576231" cy="461665"/>
          </a:xfrm>
          <a:prstGeom prst="rect">
            <a:avLst/>
          </a:prstGeom>
          <a:noFill/>
        </p:spPr>
        <p:txBody>
          <a:bodyPr wrap="square" rtlCol="0">
            <a:spAutoFit/>
          </a:bodyPr>
          <a:lstStyle/>
          <a:p>
            <a:r>
              <a:rPr kumimoji="1" lang="en-US" altLang="ja-JP" sz="2400" b="1" dirty="0"/>
              <a:t>BKC</a:t>
            </a:r>
            <a:r>
              <a:rPr kumimoji="1" lang="ja-JP" altLang="en-US" sz="2400" b="1" dirty="0"/>
              <a:t>国際教育センター</a:t>
            </a:r>
            <a:endParaRPr kumimoji="1" lang="en-US" altLang="ja-JP" sz="2400" b="1" dirty="0"/>
          </a:p>
        </p:txBody>
      </p:sp>
    </p:spTree>
    <p:extLst>
      <p:ext uri="{BB962C8B-B14F-4D97-AF65-F5344CB8AC3E}">
        <p14:creationId xmlns:p14="http://schemas.microsoft.com/office/powerpoint/2010/main" val="3470588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1E31477-C0B8-4ED7-9D0E-56567CAEE6A5}"/>
              </a:ext>
            </a:extLst>
          </p:cNvPr>
          <p:cNvPicPr>
            <a:picLocks noChangeAspect="1"/>
          </p:cNvPicPr>
          <p:nvPr/>
        </p:nvPicPr>
        <p:blipFill rotWithShape="1">
          <a:blip r:embed="rId3">
            <a:lum bright="70000" contrast="-70000"/>
          </a:blip>
          <a:srcRect r="1564"/>
          <a:stretch/>
        </p:blipFill>
        <p:spPr>
          <a:xfrm>
            <a:off x="35496" y="1241702"/>
            <a:ext cx="9112820" cy="5204857"/>
          </a:xfrm>
          <a:prstGeom prst="rect">
            <a:avLst/>
          </a:prstGeom>
          <a:solidFill>
            <a:schemeClr val="bg1">
              <a:alpha val="80000"/>
            </a:schemeClr>
          </a:solidFill>
        </p:spPr>
      </p:pic>
      <p:sp>
        <p:nvSpPr>
          <p:cNvPr id="2" name="タイトル 1"/>
          <p:cNvSpPr>
            <a:spLocks noGrp="1"/>
          </p:cNvSpPr>
          <p:nvPr>
            <p:ph type="title"/>
          </p:nvPr>
        </p:nvSpPr>
        <p:spPr>
          <a:xfrm>
            <a:off x="65088" y="239889"/>
            <a:ext cx="8229600" cy="787447"/>
          </a:xfrm>
        </p:spPr>
        <p:txBody>
          <a:bodyPr>
            <a:noAutofit/>
          </a:bodyPr>
          <a:lstStyle/>
          <a:p>
            <a:r>
              <a:rPr lang="en-US" altLang="ja-JP" sz="2800" b="1" dirty="0">
                <a:solidFill>
                  <a:schemeClr val="tx2"/>
                </a:solidFill>
                <a:latin typeface="BIZ UDPゴシック" panose="020B0400000000000000" pitchFamily="50" charset="-128"/>
                <a:ea typeface="BIZ UDPゴシック" panose="020B0400000000000000" pitchFamily="50" charset="-128"/>
              </a:rPr>
              <a:t>Beyond Borders Plaza (BBP)</a:t>
            </a:r>
            <a:r>
              <a:rPr lang="ja-JP" altLang="en-US" sz="2800" b="1" dirty="0">
                <a:solidFill>
                  <a:schemeClr val="tx2"/>
                </a:solidFill>
                <a:latin typeface="BIZ UDPゴシック" panose="020B0400000000000000" pitchFamily="50" charset="-128"/>
                <a:ea typeface="BIZ UDPゴシック" panose="020B0400000000000000" pitchFamily="50" charset="-128"/>
              </a:rPr>
              <a:t> について</a:t>
            </a:r>
          </a:p>
        </p:txBody>
      </p:sp>
      <p:pic>
        <p:nvPicPr>
          <p:cNvPr id="6" name="図 5">
            <a:hlinkClick r:id="rId4"/>
            <a:extLst>
              <a:ext uri="{FF2B5EF4-FFF2-40B4-BE49-F238E27FC236}">
                <a16:creationId xmlns:a16="http://schemas.microsoft.com/office/drawing/2014/main" id="{9B51E515-6292-402A-9E9E-5CEC3F4A49F6}"/>
              </a:ext>
            </a:extLst>
          </p:cNvPr>
          <p:cNvPicPr>
            <a:picLocks noChangeAspect="1"/>
          </p:cNvPicPr>
          <p:nvPr/>
        </p:nvPicPr>
        <p:blipFill rotWithShape="1">
          <a:blip r:embed="rId5">
            <a:extLst>
              <a:ext uri="{28A0092B-C50C-407E-A947-70E740481C1C}">
                <a14:useLocalDpi xmlns:a14="http://schemas.microsoft.com/office/drawing/2010/main" val="0"/>
              </a:ext>
            </a:extLst>
          </a:blip>
          <a:srcRect l="4054" t="6458" r="6774" b="4369"/>
          <a:stretch/>
        </p:blipFill>
        <p:spPr>
          <a:xfrm>
            <a:off x="3779912" y="4693476"/>
            <a:ext cx="1151000" cy="1151001"/>
          </a:xfrm>
          <a:prstGeom prst="rect">
            <a:avLst/>
          </a:prstGeom>
        </p:spPr>
      </p:pic>
      <p:sp>
        <p:nvSpPr>
          <p:cNvPr id="7" name="コンテンツ プレースホルダー 2">
            <a:extLst>
              <a:ext uri="{FF2B5EF4-FFF2-40B4-BE49-F238E27FC236}">
                <a16:creationId xmlns:a16="http://schemas.microsoft.com/office/drawing/2014/main" id="{3F18006A-573A-47B6-B4B2-861377107FB6}"/>
              </a:ext>
            </a:extLst>
          </p:cNvPr>
          <p:cNvSpPr txBox="1">
            <a:spLocks/>
          </p:cNvSpPr>
          <p:nvPr/>
        </p:nvSpPr>
        <p:spPr bwMode="auto">
          <a:xfrm>
            <a:off x="179512" y="1661588"/>
            <a:ext cx="7449486" cy="2133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SzPct val="8500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8500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SzPct val="8500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2000" b="1" dirty="0"/>
              <a:t>BBP</a:t>
            </a:r>
            <a:r>
              <a:rPr lang="ja-JP" altLang="en-US" sz="2000" b="1" dirty="0"/>
              <a:t>は言語や文化、国籍を問わず、皆さんが自由に交流できる場を提供しています。</a:t>
            </a:r>
            <a:br>
              <a:rPr lang="en-US" altLang="ja-JP" sz="2000" b="1" dirty="0"/>
            </a:br>
            <a:r>
              <a:rPr lang="ja-JP" altLang="en-US" sz="2000" b="1" dirty="0"/>
              <a:t>外国語学習、海外留学、日本での留学生活に関する相談はもちろん、学生同士の出会いが広がるイベントなど、皆さんの興味・関心に応じて多彩なコンテンツを用意しています。詳細は以下のホームページより確認してください。</a:t>
            </a:r>
            <a:endParaRPr lang="en-US" altLang="ja-JP" sz="2000" b="1" dirty="0"/>
          </a:p>
        </p:txBody>
      </p:sp>
      <p:pic>
        <p:nvPicPr>
          <p:cNvPr id="10" name="図 9">
            <a:extLst>
              <a:ext uri="{FF2B5EF4-FFF2-40B4-BE49-F238E27FC236}">
                <a16:creationId xmlns:a16="http://schemas.microsoft.com/office/drawing/2014/main" id="{8AD5A907-B51C-409B-A847-EB2A8FD75232}"/>
              </a:ext>
            </a:extLst>
          </p:cNvPr>
          <p:cNvPicPr>
            <a:picLocks noChangeAspect="1"/>
          </p:cNvPicPr>
          <p:nvPr/>
        </p:nvPicPr>
        <p:blipFill>
          <a:blip r:embed="rId6">
            <a:duotone>
              <a:prstClr val="black"/>
              <a:schemeClr val="accent5">
                <a:tint val="45000"/>
                <a:satMod val="400000"/>
              </a:schemeClr>
            </a:duotone>
          </a:blip>
          <a:stretch>
            <a:fillRect/>
          </a:stretch>
        </p:blipFill>
        <p:spPr>
          <a:xfrm>
            <a:off x="0" y="1013523"/>
            <a:ext cx="9144000" cy="127322"/>
          </a:xfrm>
          <a:prstGeom prst="rect">
            <a:avLst/>
          </a:prstGeom>
        </p:spPr>
      </p:pic>
      <p:sp>
        <p:nvSpPr>
          <p:cNvPr id="9" name="スライド番号プレースホルダー 3">
            <a:extLst>
              <a:ext uri="{FF2B5EF4-FFF2-40B4-BE49-F238E27FC236}">
                <a16:creationId xmlns:a16="http://schemas.microsoft.com/office/drawing/2014/main" id="{B767E8C3-6E63-4B4D-B04C-39CB5B1320AB}"/>
              </a:ext>
            </a:extLst>
          </p:cNvPr>
          <p:cNvSpPr>
            <a:spLocks noGrp="1"/>
          </p:cNvSpPr>
          <p:nvPr>
            <p:ph type="sldNum" sz="quarter" idx="12"/>
          </p:nvPr>
        </p:nvSpPr>
        <p:spPr>
          <a:xfrm>
            <a:off x="7086600" y="6450111"/>
            <a:ext cx="2057400" cy="365125"/>
          </a:xfrm>
        </p:spPr>
        <p:txBody>
          <a:bodyPr/>
          <a:lstStyle/>
          <a:p>
            <a:pPr>
              <a:defRPr/>
            </a:pPr>
            <a:fld id="{65570990-FDCB-484E-AAAF-5A78425863A6}" type="slidenum">
              <a:rPr lang="en-US" altLang="ja-JP" smtClean="0">
                <a:latin typeface="Meiryo UI" panose="020B0604030504040204" pitchFamily="50" charset="-128"/>
                <a:ea typeface="Meiryo UI" panose="020B0604030504040204" pitchFamily="50" charset="-128"/>
              </a:rPr>
              <a:pPr>
                <a:defRPr/>
              </a:pPr>
              <a:t>18</a:t>
            </a:fld>
            <a:endParaRPr lang="en-US" altLang="ja-JP">
              <a:latin typeface="Meiryo UI" panose="020B0604030504040204" pitchFamily="50" charset="-128"/>
              <a:ea typeface="Meiryo UI" panose="020B0604030504040204" pitchFamily="50" charset="-128"/>
            </a:endParaRPr>
          </a:p>
        </p:txBody>
      </p:sp>
      <p:sp>
        <p:nvSpPr>
          <p:cNvPr id="11" name="四角形: 角を丸くする 10">
            <a:extLst>
              <a:ext uri="{FF2B5EF4-FFF2-40B4-BE49-F238E27FC236}">
                <a16:creationId xmlns:a16="http://schemas.microsoft.com/office/drawing/2014/main" id="{7A5B1702-372C-4FC2-BBF8-2E75BFE974B6}"/>
              </a:ext>
            </a:extLst>
          </p:cNvPr>
          <p:cNvSpPr/>
          <p:nvPr/>
        </p:nvSpPr>
        <p:spPr>
          <a:xfrm>
            <a:off x="7628998" y="307890"/>
            <a:ext cx="1483822" cy="604776"/>
          </a:xfrm>
          <a:prstGeom prst="roundRect">
            <a:avLst/>
          </a:prstGeom>
          <a:gradFill>
            <a:gsLst>
              <a:gs pos="100000">
                <a:schemeClr val="accent4">
                  <a:lumMod val="75000"/>
                </a:schemeClr>
              </a:gs>
              <a:gs pos="9000">
                <a:schemeClr val="accent4">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t>生活相談</a:t>
            </a:r>
          </a:p>
        </p:txBody>
      </p:sp>
      <p:sp>
        <p:nvSpPr>
          <p:cNvPr id="12" name="正方形/長方形 11">
            <a:extLst>
              <a:ext uri="{FF2B5EF4-FFF2-40B4-BE49-F238E27FC236}">
                <a16:creationId xmlns:a16="http://schemas.microsoft.com/office/drawing/2014/main" id="{2DE2083B-FF23-4BF6-8FDC-94882CC655E6}"/>
              </a:ext>
            </a:extLst>
          </p:cNvPr>
          <p:cNvSpPr/>
          <p:nvPr/>
        </p:nvSpPr>
        <p:spPr>
          <a:xfrm>
            <a:off x="3977744" y="5760668"/>
            <a:ext cx="755335" cy="369332"/>
          </a:xfrm>
          <a:prstGeom prst="rect">
            <a:avLst/>
          </a:prstGeom>
        </p:spPr>
        <p:txBody>
          <a:bodyPr wrap="none">
            <a:spAutoFit/>
          </a:bodyPr>
          <a:lstStyle/>
          <a:p>
            <a:r>
              <a:rPr lang="en-US" altLang="ja-JP" b="1" dirty="0">
                <a:latin typeface="Meiryo UI" panose="020B0604030504040204" pitchFamily="50" charset="-128"/>
                <a:ea typeface="Meiryo UI" panose="020B0604030504040204" pitchFamily="50" charset="-128"/>
              </a:rPr>
              <a:t>Click</a:t>
            </a:r>
            <a:endParaRPr lang="ja-JP" altLang="en-US" b="1" dirty="0"/>
          </a:p>
        </p:txBody>
      </p:sp>
    </p:spTree>
    <p:extLst>
      <p:ext uri="{BB962C8B-B14F-4D97-AF65-F5344CB8AC3E}">
        <p14:creationId xmlns:p14="http://schemas.microsoft.com/office/powerpoint/2010/main" val="2757556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50774E3-425F-4990-BD68-5F89CC90C937}"/>
              </a:ext>
            </a:extLst>
          </p:cNvPr>
          <p:cNvSpPr>
            <a:spLocks noGrp="1"/>
          </p:cNvSpPr>
          <p:nvPr>
            <p:ph idx="1"/>
          </p:nvPr>
        </p:nvSpPr>
        <p:spPr>
          <a:xfrm>
            <a:off x="628650" y="2536505"/>
            <a:ext cx="7886700" cy="3421442"/>
          </a:xfrm>
        </p:spPr>
        <p:txBody>
          <a:bodyPr>
            <a:normAutofit fontScale="85000" lnSpcReduction="20000"/>
          </a:bodyPr>
          <a:lstStyle/>
          <a:p>
            <a:r>
              <a:rPr lang="en-US" altLang="ja-JP" sz="2700" b="1" dirty="0" err="1"/>
              <a:t>Manaba+R</a:t>
            </a:r>
            <a:endParaRPr lang="en-US" altLang="ja-JP" sz="2700" b="1" dirty="0"/>
          </a:p>
          <a:p>
            <a:pPr marL="342900" lvl="1" indent="0">
              <a:buNone/>
            </a:pPr>
            <a:r>
              <a:rPr lang="en-US" altLang="ja-JP" dirty="0">
                <a:hlinkClick r:id="rId3"/>
              </a:rPr>
              <a:t>http://www.ritsumei.ac.jp/ct/</a:t>
            </a:r>
            <a:endParaRPr lang="en-US" altLang="ja-JP" dirty="0"/>
          </a:p>
          <a:p>
            <a:pPr marL="0" indent="0">
              <a:buNone/>
            </a:pPr>
            <a:endParaRPr lang="en-US" altLang="ja-JP" dirty="0"/>
          </a:p>
          <a:p>
            <a:r>
              <a:rPr lang="ja-JP" altLang="en-US" sz="2700" b="1" dirty="0"/>
              <a:t>学内</a:t>
            </a:r>
            <a:r>
              <a:rPr lang="en-US" altLang="ja-JP" sz="2700" b="1" dirty="0"/>
              <a:t>E-mail@ed.ritsumei.ac.jp</a:t>
            </a:r>
          </a:p>
          <a:p>
            <a:pPr marL="0" indent="0" eaLnBrk="0" fontAlgn="base" hangingPunct="0">
              <a:lnSpc>
                <a:spcPts val="1725"/>
              </a:lnSpc>
              <a:spcBef>
                <a:spcPct val="0"/>
              </a:spcBef>
              <a:spcAft>
                <a:spcPct val="0"/>
              </a:spcAft>
              <a:buNone/>
            </a:pPr>
            <a:r>
              <a:rPr kumimoji="0" lang="ja-JP" altLang="en-US" sz="1050" dirty="0">
                <a:solidFill>
                  <a:srgbClr val="000000"/>
                </a:solidFill>
                <a:latin typeface="游ゴシック" panose="020B0400000000000000" pitchFamily="50" charset="-128"/>
                <a:cs typeface="Arial" panose="020B0604020202020204" pitchFamily="34" charset="0"/>
              </a:rPr>
              <a:t>ログイン</a:t>
            </a:r>
            <a:r>
              <a:rPr kumimoji="0" lang="en-US" altLang="ja-JP" sz="1050" dirty="0">
                <a:solidFill>
                  <a:srgbClr val="000000"/>
                </a:solidFill>
                <a:latin typeface="游ゴシック" panose="020B0400000000000000" pitchFamily="50" charset="-128"/>
                <a:cs typeface="Arial" panose="020B0604020202020204" pitchFamily="34" charset="0"/>
              </a:rPr>
              <a:t>ID…</a:t>
            </a:r>
          </a:p>
          <a:p>
            <a:pPr marL="0" indent="0" eaLnBrk="0" fontAlgn="base" hangingPunct="0">
              <a:lnSpc>
                <a:spcPts val="1725"/>
              </a:lnSpc>
              <a:spcBef>
                <a:spcPct val="0"/>
              </a:spcBef>
              <a:spcAft>
                <a:spcPct val="0"/>
              </a:spcAft>
              <a:buNone/>
            </a:pPr>
            <a:r>
              <a:rPr kumimoji="0" lang="ja-JP" altLang="ja-JP" sz="1050" dirty="0">
                <a:solidFill>
                  <a:srgbClr val="000000"/>
                </a:solidFill>
                <a:latin typeface="游ゴシック" panose="020B0400000000000000" pitchFamily="50" charset="-128"/>
                <a:cs typeface="Arial" panose="020B0604020202020204" pitchFamily="34" charset="0"/>
              </a:rPr>
              <a:t>＜正規生＞</a:t>
            </a:r>
            <a:r>
              <a:rPr kumimoji="0" lang="en-US" altLang="ja-JP" sz="1050" dirty="0">
                <a:solidFill>
                  <a:srgbClr val="000000"/>
                </a:solidFill>
                <a:latin typeface="游ゴシック" panose="020B0400000000000000" pitchFamily="50" charset="-128"/>
                <a:cs typeface="Arial" panose="020B0604020202020204" pitchFamily="34" charset="0"/>
              </a:rPr>
              <a:t>9/15 </a:t>
            </a:r>
            <a:r>
              <a:rPr kumimoji="0" lang="ja-JP" altLang="en-US" sz="1050" dirty="0">
                <a:solidFill>
                  <a:srgbClr val="000000"/>
                </a:solidFill>
                <a:latin typeface="游ゴシック" panose="020B0400000000000000" pitchFamily="50" charset="-128"/>
                <a:cs typeface="Arial" panose="020B0604020202020204" pitchFamily="34" charset="0"/>
              </a:rPr>
              <a:t>に</a:t>
            </a:r>
            <a:r>
              <a:rPr kumimoji="0" lang="en-US" altLang="ja-JP" sz="1050" dirty="0" err="1">
                <a:latin typeface="游ゴシック" panose="020B0400000000000000" pitchFamily="50" charset="-128"/>
                <a:cs typeface="Arial" panose="020B0604020202020204" pitchFamily="34" charset="0"/>
                <a:hlinkClick r:id="rId4"/>
              </a:rPr>
              <a:t>Ritsu</a:t>
            </a:r>
            <a:r>
              <a:rPr kumimoji="0" lang="en-US" altLang="ja-JP" sz="1050" dirty="0">
                <a:latin typeface="游ゴシック" panose="020B0400000000000000" pitchFamily="50" charset="-128"/>
                <a:cs typeface="Arial" panose="020B0604020202020204" pitchFamily="34" charset="0"/>
                <a:hlinkClick r:id="rId4"/>
              </a:rPr>
              <a:t>-Mate</a:t>
            </a:r>
            <a:r>
              <a:rPr kumimoji="0" lang="ja-JP" altLang="en-US" sz="1050" dirty="0">
                <a:solidFill>
                  <a:srgbClr val="000000"/>
                </a:solidFill>
                <a:latin typeface="游ゴシック" panose="020B0400000000000000" pitchFamily="50" charset="-128"/>
                <a:cs typeface="Arial" panose="020B0604020202020204" pitchFamily="34" charset="0"/>
              </a:rPr>
              <a:t>から正規生の皆さんに通知されます。</a:t>
            </a:r>
            <a:r>
              <a:rPr kumimoji="0" lang="ja-JP" altLang="en-US" sz="1050" dirty="0">
                <a:solidFill>
                  <a:srgbClr val="FF0000"/>
                </a:solidFill>
                <a:latin typeface="游ゴシック" panose="020B0400000000000000" pitchFamily="50" charset="-128"/>
                <a:cs typeface="Arial" panose="020B0604020202020204" pitchFamily="34" charset="0"/>
              </a:rPr>
              <a:t> </a:t>
            </a:r>
            <a:endParaRPr kumimoji="0" lang="ja-JP" altLang="en-US" sz="1500" dirty="0">
              <a:cs typeface="ＭＳ Ｐゴシック" panose="020B0600070205080204" pitchFamily="50" charset="-128"/>
            </a:endParaRPr>
          </a:p>
          <a:p>
            <a:pPr marL="0" indent="0" eaLnBrk="0" fontAlgn="base" hangingPunct="0">
              <a:lnSpc>
                <a:spcPts val="1725"/>
              </a:lnSpc>
              <a:spcBef>
                <a:spcPct val="0"/>
              </a:spcBef>
              <a:spcAft>
                <a:spcPct val="0"/>
              </a:spcAft>
              <a:buNone/>
            </a:pPr>
            <a:r>
              <a:rPr kumimoji="0" lang="ja-JP" altLang="en-US" sz="1050" dirty="0">
                <a:solidFill>
                  <a:srgbClr val="000000"/>
                </a:solidFill>
                <a:latin typeface="游ゴシック" panose="020B0400000000000000" pitchFamily="50" charset="-128"/>
                <a:cs typeface="Calibri" panose="020F0502020204030204" pitchFamily="34" charset="0"/>
              </a:rPr>
              <a:t>＜非正規生＞ 担当部課から案内される</a:t>
            </a:r>
            <a:r>
              <a:rPr kumimoji="0" lang="en-US" altLang="ja-JP" sz="1050" dirty="0">
                <a:solidFill>
                  <a:srgbClr val="000000"/>
                </a:solidFill>
                <a:latin typeface="游ゴシック" panose="020B0400000000000000" pitchFamily="50" charset="-128"/>
                <a:cs typeface="Calibri" panose="020F0502020204030204" pitchFamily="34" charset="0"/>
              </a:rPr>
              <a:t>RAINBOW ID</a:t>
            </a:r>
            <a:r>
              <a:rPr kumimoji="0" lang="ja-JP" altLang="en-US" sz="1050" dirty="0">
                <a:solidFill>
                  <a:srgbClr val="000000"/>
                </a:solidFill>
                <a:latin typeface="游ゴシック" panose="020B0400000000000000" pitchFamily="50" charset="-128"/>
                <a:cs typeface="Calibri" panose="020F0502020204030204" pitchFamily="34" charset="0"/>
              </a:rPr>
              <a:t>をご確認ください。</a:t>
            </a:r>
            <a:endParaRPr kumimoji="0" lang="en-US" altLang="ja-JP" sz="1050" dirty="0">
              <a:solidFill>
                <a:srgbClr val="000000"/>
              </a:solidFill>
              <a:latin typeface="游ゴシック" panose="020B0400000000000000" pitchFamily="50" charset="-128"/>
              <a:cs typeface="Calibri" panose="020F0502020204030204" pitchFamily="34" charset="0"/>
            </a:endParaRPr>
          </a:p>
          <a:p>
            <a:pPr marL="0" indent="0" eaLnBrk="0" fontAlgn="base" hangingPunct="0">
              <a:lnSpc>
                <a:spcPct val="100000"/>
              </a:lnSpc>
              <a:spcBef>
                <a:spcPct val="0"/>
              </a:spcBef>
              <a:spcAft>
                <a:spcPct val="0"/>
              </a:spcAft>
              <a:buNone/>
            </a:pPr>
            <a:endParaRPr kumimoji="1" lang="en-US" altLang="ja-JP" dirty="0"/>
          </a:p>
          <a:p>
            <a:r>
              <a:rPr kumimoji="1" lang="ja-JP" altLang="en-US" dirty="0"/>
              <a:t>（補足的に）留学生</a:t>
            </a:r>
            <a:r>
              <a:rPr kumimoji="1" lang="en-US" altLang="ja-JP" dirty="0"/>
              <a:t>ML</a:t>
            </a:r>
            <a:r>
              <a:rPr kumimoji="1" lang="ja-JP" altLang="en-US" dirty="0"/>
              <a:t>メーリングリスト</a:t>
            </a:r>
            <a:endParaRPr kumimoji="1" lang="en-US" altLang="ja-JP" dirty="0"/>
          </a:p>
          <a:p>
            <a:pPr marL="342900" lvl="1" indent="0">
              <a:buNone/>
            </a:pPr>
            <a:r>
              <a:rPr lang="ja-JP" altLang="en-US" dirty="0"/>
              <a:t>留学生全員（非正規生除く）に</a:t>
            </a:r>
            <a:endParaRPr lang="en-US" altLang="ja-JP" dirty="0"/>
          </a:p>
          <a:p>
            <a:pPr marL="342900" lvl="1" indent="0">
              <a:buNone/>
            </a:pPr>
            <a:r>
              <a:rPr kumimoji="1" lang="ja-JP" altLang="en-US" dirty="0"/>
              <a:t>在留資格および奨学金等の内容に限定して配信</a:t>
            </a:r>
          </a:p>
        </p:txBody>
      </p:sp>
      <p:sp>
        <p:nvSpPr>
          <p:cNvPr id="4" name="吹き出し: 角を丸めた四角形 3">
            <a:extLst>
              <a:ext uri="{FF2B5EF4-FFF2-40B4-BE49-F238E27FC236}">
                <a16:creationId xmlns:a16="http://schemas.microsoft.com/office/drawing/2014/main" id="{194F6E7C-BAEF-4C08-97BC-0C5564B1B6A2}"/>
              </a:ext>
            </a:extLst>
          </p:cNvPr>
          <p:cNvSpPr/>
          <p:nvPr/>
        </p:nvSpPr>
        <p:spPr>
          <a:xfrm>
            <a:off x="6368497" y="2393363"/>
            <a:ext cx="2146853" cy="994172"/>
          </a:xfrm>
          <a:prstGeom prst="wedgeRoundRectCallout">
            <a:avLst>
              <a:gd name="adj1" fmla="val -115972"/>
              <a:gd name="adj2" fmla="val 5200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rPr>
              <a:t>この</a:t>
            </a:r>
            <a:r>
              <a:rPr kumimoji="1" lang="en-US" altLang="ja-JP" sz="2400" b="1" dirty="0">
                <a:solidFill>
                  <a:srgbClr val="FF0000"/>
                </a:solidFill>
              </a:rPr>
              <a:t>2</a:t>
            </a:r>
            <a:r>
              <a:rPr kumimoji="1" lang="ja-JP" altLang="en-US" sz="2400" b="1" dirty="0">
                <a:solidFill>
                  <a:srgbClr val="FF0000"/>
                </a:solidFill>
              </a:rPr>
              <a:t>つは、毎日確認！</a:t>
            </a:r>
          </a:p>
        </p:txBody>
      </p:sp>
      <p:sp>
        <p:nvSpPr>
          <p:cNvPr id="5" name="テキスト ボックス 4">
            <a:extLst>
              <a:ext uri="{FF2B5EF4-FFF2-40B4-BE49-F238E27FC236}">
                <a16:creationId xmlns:a16="http://schemas.microsoft.com/office/drawing/2014/main" id="{FB015360-2C16-4C93-91C2-EC9924ED8AD4}"/>
              </a:ext>
            </a:extLst>
          </p:cNvPr>
          <p:cNvSpPr txBox="1"/>
          <p:nvPr/>
        </p:nvSpPr>
        <p:spPr>
          <a:xfrm>
            <a:off x="539552" y="991366"/>
            <a:ext cx="7560840" cy="1200329"/>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奨学金や授業料減免の申請についての案内等、重要な連絡を見逃さないよう、定期的に確認してください。</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また、国際教育センターに問合せの電話やメールをする場合は、名前、学部</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研究科、学生証番号を必ず伝えてください。</a:t>
            </a:r>
            <a:endParaRPr lang="en-US" altLang="ja-JP" dirty="0">
              <a:latin typeface="Meiryo UI" panose="020B0604030504040204" pitchFamily="50" charset="-128"/>
              <a:ea typeface="Meiryo UI" panose="020B0604030504040204" pitchFamily="50" charset="-128"/>
            </a:endParaRPr>
          </a:p>
        </p:txBody>
      </p:sp>
      <p:sp>
        <p:nvSpPr>
          <p:cNvPr id="6" name="Rectangle 2">
            <a:extLst>
              <a:ext uri="{FF2B5EF4-FFF2-40B4-BE49-F238E27FC236}">
                <a16:creationId xmlns:a16="http://schemas.microsoft.com/office/drawing/2014/main" id="{44183699-3534-49FB-8022-ADCD5E19662B}"/>
              </a:ext>
            </a:extLst>
          </p:cNvPr>
          <p:cNvSpPr txBox="1">
            <a:spLocks noChangeArrowheads="1"/>
          </p:cNvSpPr>
          <p:nvPr/>
        </p:nvSpPr>
        <p:spPr>
          <a:xfrm>
            <a:off x="205172" y="113985"/>
            <a:ext cx="8229600" cy="755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solidFill>
                  <a:schemeClr val="tx1">
                    <a:lumMod val="65000"/>
                    <a:lumOff val="35000"/>
                  </a:schemeClr>
                </a:solidFill>
                <a:latin typeface="BIZ UDPゴシック" panose="020B0400000000000000" pitchFamily="50" charset="-128"/>
                <a:ea typeface="BIZ UDPゴシック" panose="020B0400000000000000" pitchFamily="50" charset="-128"/>
              </a:rPr>
              <a:t>その他　～大学から皆さんへの連絡方法～</a:t>
            </a:r>
          </a:p>
        </p:txBody>
      </p:sp>
      <p:pic>
        <p:nvPicPr>
          <p:cNvPr id="7" name="図 6">
            <a:extLst>
              <a:ext uri="{FF2B5EF4-FFF2-40B4-BE49-F238E27FC236}">
                <a16:creationId xmlns:a16="http://schemas.microsoft.com/office/drawing/2014/main" id="{80D3BC9F-78D6-4508-AF9C-11CE31E99783}"/>
              </a:ext>
            </a:extLst>
          </p:cNvPr>
          <p:cNvPicPr>
            <a:picLocks noChangeAspect="1"/>
          </p:cNvPicPr>
          <p:nvPr/>
        </p:nvPicPr>
        <p:blipFill>
          <a:blip r:embed="rId5">
            <a:duotone>
              <a:prstClr val="black"/>
              <a:schemeClr val="accent5">
                <a:tint val="45000"/>
                <a:satMod val="400000"/>
              </a:schemeClr>
            </a:duotone>
          </a:blip>
          <a:stretch>
            <a:fillRect/>
          </a:stretch>
        </p:blipFill>
        <p:spPr>
          <a:xfrm>
            <a:off x="0" y="805517"/>
            <a:ext cx="9144000" cy="127322"/>
          </a:xfrm>
          <a:prstGeom prst="rect">
            <a:avLst/>
          </a:prstGeom>
        </p:spPr>
      </p:pic>
    </p:spTree>
    <p:extLst>
      <p:ext uri="{BB962C8B-B14F-4D97-AF65-F5344CB8AC3E}">
        <p14:creationId xmlns:p14="http://schemas.microsoft.com/office/powerpoint/2010/main" val="2971042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21E4921-EF73-430F-8B6C-3F60542281D0}"/>
              </a:ext>
            </a:extLst>
          </p:cNvPr>
          <p:cNvSpPr>
            <a:spLocks noGrp="1"/>
          </p:cNvSpPr>
          <p:nvPr>
            <p:ph type="sldNum" sz="quarter" idx="12"/>
          </p:nvPr>
        </p:nvSpPr>
        <p:spPr/>
        <p:txBody>
          <a:bodyPr/>
          <a:lstStyle/>
          <a:p>
            <a:pPr>
              <a:defRPr/>
            </a:pPr>
            <a:fld id="{5EA01FB9-AAD0-48F8-A413-87F39E331981}" type="slidenum">
              <a:rPr lang="en-US" altLang="ja-JP" smtClean="0"/>
              <a:pPr>
                <a:defRPr/>
              </a:pPr>
              <a:t>2</a:t>
            </a:fld>
            <a:endParaRPr lang="en-US" altLang="ja-JP"/>
          </a:p>
        </p:txBody>
      </p:sp>
      <p:sp>
        <p:nvSpPr>
          <p:cNvPr id="7" name="タイトル 1">
            <a:extLst>
              <a:ext uri="{FF2B5EF4-FFF2-40B4-BE49-F238E27FC236}">
                <a16:creationId xmlns:a16="http://schemas.microsoft.com/office/drawing/2014/main" id="{FA123FD9-777E-4286-9F8F-CD91D9CD81FF}"/>
              </a:ext>
            </a:extLst>
          </p:cNvPr>
          <p:cNvSpPr txBox="1">
            <a:spLocks/>
          </p:cNvSpPr>
          <p:nvPr/>
        </p:nvSpPr>
        <p:spPr>
          <a:xfrm>
            <a:off x="162372" y="-3610"/>
            <a:ext cx="8229600" cy="978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b="1" dirty="0">
                <a:solidFill>
                  <a:schemeClr val="tx2"/>
                </a:solidFill>
                <a:latin typeface="Meiryo UI" panose="020B0604030504040204" pitchFamily="50" charset="-128"/>
                <a:ea typeface="Meiryo UI" panose="020B0604030504040204" pitchFamily="50" charset="-128"/>
              </a:rPr>
              <a:t>本日のスケジュール</a:t>
            </a:r>
          </a:p>
        </p:txBody>
      </p:sp>
      <p:pic>
        <p:nvPicPr>
          <p:cNvPr id="8" name="図 7">
            <a:extLst>
              <a:ext uri="{FF2B5EF4-FFF2-40B4-BE49-F238E27FC236}">
                <a16:creationId xmlns:a16="http://schemas.microsoft.com/office/drawing/2014/main" id="{68AC19AE-77BE-4C5F-83D6-D356EA90E8C5}"/>
              </a:ext>
            </a:extLst>
          </p:cNvPr>
          <p:cNvPicPr>
            <a:picLocks noChangeAspect="1"/>
          </p:cNvPicPr>
          <p:nvPr/>
        </p:nvPicPr>
        <p:blipFill>
          <a:blip r:embed="rId3">
            <a:duotone>
              <a:prstClr val="black"/>
              <a:schemeClr val="accent5">
                <a:tint val="45000"/>
                <a:satMod val="400000"/>
              </a:schemeClr>
            </a:duotone>
          </a:blip>
          <a:stretch>
            <a:fillRect/>
          </a:stretch>
        </p:blipFill>
        <p:spPr>
          <a:xfrm>
            <a:off x="0" y="903384"/>
            <a:ext cx="9144000" cy="113704"/>
          </a:xfrm>
          <a:prstGeom prst="rect">
            <a:avLst/>
          </a:prstGeom>
        </p:spPr>
      </p:pic>
      <p:sp>
        <p:nvSpPr>
          <p:cNvPr id="11" name="Rectangle 1">
            <a:extLst>
              <a:ext uri="{FF2B5EF4-FFF2-40B4-BE49-F238E27FC236}">
                <a16:creationId xmlns:a16="http://schemas.microsoft.com/office/drawing/2014/main" id="{E2413117-D341-4502-88A9-271C7084AB89}"/>
              </a:ext>
            </a:extLst>
          </p:cNvPr>
          <p:cNvSpPr txBox="1">
            <a:spLocks noChangeArrowheads="1"/>
          </p:cNvSpPr>
          <p:nvPr/>
        </p:nvSpPr>
        <p:spPr bwMode="auto">
          <a:xfrm>
            <a:off x="1026518" y="1397879"/>
            <a:ext cx="74888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228600" indent="133350" algn="l" defTabSz="914400" rtl="0" eaLnBrk="0" fontAlgn="base" latinLnBrk="0" hangingPunct="0">
              <a:lnSpc>
                <a:spcPct val="90000"/>
              </a:lnSpc>
              <a:spcBef>
                <a:spcPct val="0"/>
              </a:spcBef>
              <a:spcAft>
                <a:spcPct val="0"/>
              </a:spcAft>
              <a:buFont typeface="Arial" panose="020B0604020202020204" pitchFamily="34" charset="0"/>
              <a:buChar char="•"/>
              <a:defRPr kumimoji="1" sz="2800" kern="1200">
                <a:solidFill>
                  <a:schemeClr val="tx1"/>
                </a:solidFill>
                <a:latin typeface="Arial" panose="020B0604020202020204" pitchFamily="34" charset="0"/>
                <a:ea typeface="+mn-ea"/>
                <a:cs typeface="+mn-cs"/>
              </a:defRPr>
            </a:lvl1pPr>
            <a:lvl2pPr marL="685800" indent="-228600" algn="l" defTabSz="914400" rtl="0" eaLnBrk="0" fontAlgn="base" latinLnBrk="0" hangingPunct="0">
              <a:lnSpc>
                <a:spcPct val="90000"/>
              </a:lnSpc>
              <a:spcBef>
                <a:spcPct val="0"/>
              </a:spcBef>
              <a:spcAft>
                <a:spcPct val="0"/>
              </a:spcAft>
              <a:buFont typeface="Arial" panose="020B0604020202020204" pitchFamily="34" charset="0"/>
              <a:buChar char="•"/>
              <a:defRPr kumimoji="1" sz="2400" kern="1200">
                <a:solidFill>
                  <a:schemeClr val="tx1"/>
                </a:solidFill>
                <a:latin typeface="Arial" panose="020B0604020202020204" pitchFamily="34" charset="0"/>
                <a:ea typeface="+mn-ea"/>
                <a:cs typeface="+mn-cs"/>
              </a:defRPr>
            </a:lvl2pPr>
            <a:lvl3pPr marL="1143000" indent="-228600" algn="l" defTabSz="914400" rtl="0" eaLnBrk="0" fontAlgn="base" latinLnBrk="0" hangingPunct="0">
              <a:lnSpc>
                <a:spcPct val="90000"/>
              </a:lnSpc>
              <a:spcBef>
                <a:spcPct val="0"/>
              </a:spcBef>
              <a:spcAft>
                <a:spcPct val="0"/>
              </a:spcAft>
              <a:buFont typeface="Arial" panose="020B0604020202020204" pitchFamily="34" charset="0"/>
              <a:buChar char="•"/>
              <a:defRPr kumimoji="1" sz="2000" kern="1200">
                <a:solidFill>
                  <a:schemeClr val="tx1"/>
                </a:solidFill>
                <a:latin typeface="Arial" panose="020B0604020202020204" pitchFamily="34" charset="0"/>
                <a:ea typeface="+mn-ea"/>
                <a:cs typeface="+mn-cs"/>
              </a:defRPr>
            </a:lvl3pPr>
            <a:lvl4pPr marL="1600200" indent="-228600" algn="l" defTabSz="914400" rtl="0" eaLnBrk="0" fontAlgn="base" latinLnBrk="0" hangingPunct="0">
              <a:lnSpc>
                <a:spcPct val="90000"/>
              </a:lnSpc>
              <a:spcBef>
                <a:spcPct val="0"/>
              </a:spcBef>
              <a:spcAft>
                <a:spcPct val="0"/>
              </a:spcAft>
              <a:buFont typeface="Arial" panose="020B0604020202020204" pitchFamily="34" charset="0"/>
              <a:buChar char="•"/>
              <a:defRPr kumimoji="1" sz="1800" kern="1200">
                <a:solidFill>
                  <a:schemeClr val="tx1"/>
                </a:solidFill>
                <a:latin typeface="Arial" panose="020B0604020202020204" pitchFamily="34" charset="0"/>
                <a:ea typeface="+mn-ea"/>
                <a:cs typeface="+mn-cs"/>
              </a:defRPr>
            </a:lvl4pPr>
            <a:lvl5pPr marL="2057400" indent="-228600" algn="l" defTabSz="914400" rtl="0" eaLnBrk="0" fontAlgn="base" latinLnBrk="0" hangingPunct="0">
              <a:lnSpc>
                <a:spcPct val="90000"/>
              </a:lnSpc>
              <a:spcBef>
                <a:spcPct val="0"/>
              </a:spcBef>
              <a:spcAft>
                <a:spcPct val="0"/>
              </a:spcAft>
              <a:buFont typeface="Arial" panose="020B0604020202020204" pitchFamily="34" charset="0"/>
              <a:buChar char="•"/>
              <a:defRPr kumimoji="1"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defRPr kumimoji="1"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defRPr kumimoji="1"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defRPr kumimoji="1"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defRPr kumimoji="1" sz="1800" kern="1200">
                <a:solidFill>
                  <a:schemeClr val="tx1"/>
                </a:solidFill>
                <a:latin typeface="Arial" panose="020B0604020202020204" pitchFamily="34" charset="0"/>
                <a:ea typeface="+mn-ea"/>
                <a:cs typeface="+mn-cs"/>
              </a:defRPr>
            </a:lvl9pPr>
          </a:lstStyle>
          <a:p>
            <a:pPr marL="0">
              <a:lnSpc>
                <a:spcPct val="100000"/>
              </a:lnSpc>
              <a:buFontTx/>
              <a:buNone/>
            </a:pPr>
            <a:r>
              <a:rPr kumimoji="0" lang="ja-JP" altLang="en-US" sz="2400" b="1" dirty="0">
                <a:latin typeface="+mn-ea"/>
                <a:cs typeface="Times New Roman" panose="02020603050405020304" pitchFamily="18" charset="0"/>
              </a:rPr>
              <a:t>日本語開催　</a:t>
            </a:r>
            <a:r>
              <a:rPr kumimoji="0" lang="en-US" altLang="ja-JP" sz="2400" b="1" dirty="0">
                <a:latin typeface="+mn-ea"/>
                <a:cs typeface="Times New Roman" panose="02020603050405020304" pitchFamily="18" charset="0"/>
              </a:rPr>
              <a:t>2023</a:t>
            </a:r>
            <a:r>
              <a:rPr kumimoji="0" lang="ja-JP" altLang="en-US" sz="2400" b="1" dirty="0">
                <a:latin typeface="+mn-ea"/>
                <a:cs typeface="Times New Roman" panose="02020603050405020304" pitchFamily="18" charset="0"/>
              </a:rPr>
              <a:t>年</a:t>
            </a:r>
            <a:r>
              <a:rPr kumimoji="0" lang="en-US" altLang="ja-JP" sz="2400" b="1" dirty="0">
                <a:latin typeface="+mn-ea"/>
                <a:cs typeface="Times New Roman" panose="02020603050405020304" pitchFamily="18" charset="0"/>
              </a:rPr>
              <a:t>9</a:t>
            </a:r>
            <a:r>
              <a:rPr kumimoji="0" lang="ja-JP" altLang="en-US" sz="2400" b="1" dirty="0">
                <a:latin typeface="+mn-ea"/>
                <a:cs typeface="Times New Roman" panose="02020603050405020304" pitchFamily="18" charset="0"/>
              </a:rPr>
              <a:t>月</a:t>
            </a:r>
            <a:r>
              <a:rPr kumimoji="0" lang="en-US" altLang="ja-JP" sz="2400" b="1" dirty="0">
                <a:latin typeface="+mn-ea"/>
                <a:cs typeface="Times New Roman" panose="02020603050405020304" pitchFamily="18" charset="0"/>
              </a:rPr>
              <a:t>20</a:t>
            </a:r>
            <a:r>
              <a:rPr kumimoji="0" lang="ja-JP" altLang="en-US" sz="2400" b="1" dirty="0">
                <a:latin typeface="+mn-ea"/>
                <a:cs typeface="Times New Roman" panose="02020603050405020304" pitchFamily="18" charset="0"/>
              </a:rPr>
              <a:t>日（水）</a:t>
            </a:r>
            <a:r>
              <a:rPr kumimoji="0" lang="en-US" altLang="ja-JP" sz="2400" b="1" dirty="0">
                <a:latin typeface="+mn-ea"/>
                <a:cs typeface="Times New Roman" panose="02020603050405020304" pitchFamily="18" charset="0"/>
              </a:rPr>
              <a:t>13:00-14:30</a:t>
            </a:r>
            <a:endParaRPr kumimoji="0" lang="en-US" altLang="ja-JP" sz="2400" b="1" dirty="0">
              <a:latin typeface="+mn-ea"/>
            </a:endParaRPr>
          </a:p>
        </p:txBody>
      </p:sp>
      <p:graphicFrame>
        <p:nvGraphicFramePr>
          <p:cNvPr id="2" name="表 1">
            <a:extLst>
              <a:ext uri="{FF2B5EF4-FFF2-40B4-BE49-F238E27FC236}">
                <a16:creationId xmlns:a16="http://schemas.microsoft.com/office/drawing/2014/main" id="{08B3036E-299D-47D8-A1CC-C80D97327392}"/>
              </a:ext>
            </a:extLst>
          </p:cNvPr>
          <p:cNvGraphicFramePr>
            <a:graphicFrameLocks noGrp="1"/>
          </p:cNvGraphicFramePr>
          <p:nvPr>
            <p:extLst>
              <p:ext uri="{D42A27DB-BD31-4B8C-83A1-F6EECF244321}">
                <p14:modId xmlns:p14="http://schemas.microsoft.com/office/powerpoint/2010/main" val="1886613501"/>
              </p:ext>
            </p:extLst>
          </p:nvPr>
        </p:nvGraphicFramePr>
        <p:xfrm>
          <a:off x="467544" y="1941607"/>
          <a:ext cx="8047806" cy="3787820"/>
        </p:xfrm>
        <a:graphic>
          <a:graphicData uri="http://schemas.openxmlformats.org/drawingml/2006/table">
            <a:tbl>
              <a:tblPr firstRow="1" bandRow="1">
                <a:tableStyleId>{7DF18680-E054-41AD-8BC1-D1AEF772440D}</a:tableStyleId>
              </a:tblPr>
              <a:tblGrid>
                <a:gridCol w="4023903">
                  <a:extLst>
                    <a:ext uri="{9D8B030D-6E8A-4147-A177-3AD203B41FA5}">
                      <a16:colId xmlns:a16="http://schemas.microsoft.com/office/drawing/2014/main" val="4139747828"/>
                    </a:ext>
                  </a:extLst>
                </a:gridCol>
                <a:gridCol w="4023903">
                  <a:extLst>
                    <a:ext uri="{9D8B030D-6E8A-4147-A177-3AD203B41FA5}">
                      <a16:colId xmlns:a16="http://schemas.microsoft.com/office/drawing/2014/main" val="287995938"/>
                    </a:ext>
                  </a:extLst>
                </a:gridCol>
              </a:tblGrid>
              <a:tr h="568814">
                <a:tc>
                  <a:txBody>
                    <a:bodyPr/>
                    <a:lstStyle/>
                    <a:p>
                      <a:pPr algn="ctr"/>
                      <a:r>
                        <a:rPr kumimoji="1" lang="ja-JP" altLang="en-US" sz="2400" dirty="0"/>
                        <a:t>時間</a:t>
                      </a:r>
                    </a:p>
                  </a:txBody>
                  <a:tcPr/>
                </a:tc>
                <a:tc>
                  <a:txBody>
                    <a:bodyPr/>
                    <a:lstStyle/>
                    <a:p>
                      <a:pPr algn="ctr"/>
                      <a:r>
                        <a:rPr kumimoji="1" lang="ja-JP" altLang="en-US" sz="2400" dirty="0">
                          <a:latin typeface="Meiryo UI" panose="020B0604030504040204" pitchFamily="50" charset="-128"/>
                          <a:ea typeface="Meiryo UI" panose="020B0604030504040204" pitchFamily="50" charset="-128"/>
                        </a:rPr>
                        <a:t>プレゼンター</a:t>
                      </a:r>
                    </a:p>
                  </a:txBody>
                  <a:tcPr/>
                </a:tc>
                <a:extLst>
                  <a:ext uri="{0D108BD9-81ED-4DB2-BD59-A6C34878D82A}">
                    <a16:rowId xmlns:a16="http://schemas.microsoft.com/office/drawing/2014/main" val="2555207102"/>
                  </a:ext>
                </a:extLst>
              </a:tr>
              <a:tr h="554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400" kern="100" dirty="0">
                          <a:effectLst/>
                        </a:rPr>
                        <a:t>13:00-13:45</a:t>
                      </a:r>
                      <a:r>
                        <a:rPr lang="ja-JP" altLang="ja-JP" sz="2400" kern="100" dirty="0">
                          <a:effectLst/>
                        </a:rPr>
                        <a:t>（</a:t>
                      </a:r>
                      <a:r>
                        <a:rPr lang="en-US" altLang="ja-JP" sz="2400" kern="100" dirty="0">
                          <a:effectLst/>
                        </a:rPr>
                        <a:t>45</a:t>
                      </a:r>
                      <a:r>
                        <a:rPr lang="ja-JP" altLang="ja-JP" sz="2400" kern="100" dirty="0">
                          <a:effectLst/>
                        </a:rPr>
                        <a:t>分）</a:t>
                      </a:r>
                      <a:endParaRPr lang="ja-JP" altLang="ja-JP" sz="2400" kern="100" dirty="0">
                        <a:solidFill>
                          <a:schemeClr val="bg1"/>
                        </a:solidFill>
                        <a:effectLst/>
                        <a:latin typeface="Yu Gothic Medium" panose="020B0500000000000000" pitchFamily="50" charset="-128"/>
                        <a:ea typeface="Yu Gothic Medium" panose="020B0500000000000000" pitchFamily="50" charset="-128"/>
                        <a:cs typeface="Times New Roman" panose="02020603050405020304" pitchFamily="18" charset="0"/>
                      </a:endParaRPr>
                    </a:p>
                  </a:txBody>
                  <a:tcPr/>
                </a:tc>
                <a:tc>
                  <a:txBody>
                    <a:bodyPr/>
                    <a:lstStyle/>
                    <a:p>
                      <a:pPr algn="ctr">
                        <a:lnSpc>
                          <a:spcPts val="1500"/>
                        </a:lnSpc>
                        <a:spcAft>
                          <a:spcPts val="0"/>
                        </a:spcAft>
                      </a:pPr>
                      <a:endParaRPr lang="en-US" altLang="ja-JP" sz="2400" kern="100" dirty="0">
                        <a:effectLst/>
                        <a:latin typeface="Meiryo UI" panose="020B0604030504040204" pitchFamily="50" charset="-128"/>
                        <a:ea typeface="Meiryo UI" panose="020B0604030504040204" pitchFamily="50" charset="-128"/>
                      </a:endParaRPr>
                    </a:p>
                    <a:p>
                      <a:pPr algn="ctr">
                        <a:lnSpc>
                          <a:spcPts val="1500"/>
                        </a:lnSpc>
                        <a:spcAft>
                          <a:spcPts val="0"/>
                        </a:spcAft>
                      </a:pPr>
                      <a:r>
                        <a:rPr lang="ja-JP" sz="2400" kern="100" dirty="0">
                          <a:effectLst/>
                          <a:latin typeface="Meiryo UI" panose="020B0604030504040204" pitchFamily="50" charset="-128"/>
                          <a:ea typeface="Meiryo UI" panose="020B0604030504040204" pitchFamily="50" charset="-128"/>
                        </a:rPr>
                        <a:t>国際</a:t>
                      </a:r>
                      <a:r>
                        <a:rPr lang="ja-JP" altLang="en-US" sz="2400" kern="100" dirty="0">
                          <a:effectLst/>
                          <a:latin typeface="Meiryo UI" panose="020B0604030504040204" pitchFamily="50" charset="-128"/>
                          <a:ea typeface="Meiryo UI" panose="020B0604030504040204" pitchFamily="50" charset="-128"/>
                        </a:rPr>
                        <a:t>教育センター</a:t>
                      </a:r>
                      <a:endParaRPr 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005677245"/>
                  </a:ext>
                </a:extLst>
              </a:tr>
              <a:tr h="681342">
                <a:tc>
                  <a:txBody>
                    <a:bodyPr/>
                    <a:lstStyle/>
                    <a:p>
                      <a:pPr algn="ctr">
                        <a:lnSpc>
                          <a:spcPts val="1500"/>
                        </a:lnSpc>
                        <a:spcAft>
                          <a:spcPts val="0"/>
                        </a:spcAft>
                      </a:pPr>
                      <a:endParaRPr lang="en-US" altLang="ja-JP" sz="2400" kern="100" dirty="0">
                        <a:effectLst/>
                      </a:endParaRPr>
                    </a:p>
                    <a:p>
                      <a:pPr algn="ctr">
                        <a:lnSpc>
                          <a:spcPts val="1500"/>
                        </a:lnSpc>
                        <a:spcAft>
                          <a:spcPts val="0"/>
                        </a:spcAft>
                      </a:pPr>
                      <a:r>
                        <a:rPr lang="en-US" altLang="ja-JP" sz="2400" kern="100" dirty="0">
                          <a:effectLst/>
                        </a:rPr>
                        <a:t>13:45-14:00</a:t>
                      </a:r>
                      <a:r>
                        <a:rPr lang="ja-JP" altLang="ja-JP" sz="2400" kern="100" dirty="0">
                          <a:effectLst/>
                        </a:rPr>
                        <a:t>（</a:t>
                      </a:r>
                      <a:r>
                        <a:rPr lang="en-US" altLang="ja-JP" sz="2400" kern="100" dirty="0">
                          <a:effectLst/>
                        </a:rPr>
                        <a:t>15</a:t>
                      </a:r>
                      <a:r>
                        <a:rPr lang="ja-JP" altLang="ja-JP" sz="2400" kern="100" dirty="0">
                          <a:effectLst/>
                        </a:rPr>
                        <a:t>分）</a:t>
                      </a:r>
                      <a:endParaRPr lang="ja-JP" altLang="ja-JP" sz="2400" kern="100" dirty="0">
                        <a:solidFill>
                          <a:schemeClr val="bg1"/>
                        </a:solidFill>
                        <a:effectLst/>
                        <a:latin typeface="Yu Gothic Medium" panose="020B0500000000000000" pitchFamily="50" charset="-128"/>
                        <a:ea typeface="Yu Gothic Medium" panose="020B0500000000000000" pitchFamily="50" charset="-128"/>
                        <a:cs typeface="Times New Roman" panose="02020603050405020304" pitchFamily="18" charset="0"/>
                      </a:endParaRPr>
                    </a:p>
                  </a:txBody>
                  <a:tcPr/>
                </a:tc>
                <a:tc>
                  <a:txBody>
                    <a:bodyPr/>
                    <a:lstStyle/>
                    <a:p>
                      <a:pPr algn="ctr">
                        <a:lnSpc>
                          <a:spcPts val="1500"/>
                        </a:lnSpc>
                        <a:spcAft>
                          <a:spcPts val="0"/>
                        </a:spcAft>
                      </a:pPr>
                      <a:endParaRPr lang="en-US" altLang="ja-JP" sz="2400" kern="100" dirty="0">
                        <a:effectLst/>
                        <a:latin typeface="Meiryo UI" panose="020B0604030504040204" pitchFamily="50" charset="-128"/>
                        <a:ea typeface="Meiryo UI" panose="020B0604030504040204" pitchFamily="50" charset="-128"/>
                      </a:endParaRPr>
                    </a:p>
                    <a:p>
                      <a:pPr algn="ctr">
                        <a:lnSpc>
                          <a:spcPts val="1500"/>
                        </a:lnSpc>
                        <a:spcAft>
                          <a:spcPts val="0"/>
                        </a:spcAft>
                      </a:pPr>
                      <a:r>
                        <a:rPr lang="ja-JP" altLang="en-US" sz="2400" kern="100" dirty="0">
                          <a:effectLst/>
                          <a:latin typeface="Meiryo UI" panose="020B0604030504040204" pitchFamily="50" charset="-128"/>
                          <a:ea typeface="Meiryo UI" panose="020B0604030504040204" pitchFamily="50" charset="-128"/>
                        </a:rPr>
                        <a:t>学生オフィス</a:t>
                      </a:r>
                      <a:endParaRPr 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711137254"/>
                  </a:ext>
                </a:extLst>
              </a:tr>
              <a:tr h="6868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400" kern="100" dirty="0">
                          <a:effectLst/>
                        </a:rPr>
                        <a:t>14:00-14:10</a:t>
                      </a:r>
                      <a:r>
                        <a:rPr lang="ja-JP" altLang="ja-JP" sz="2400" kern="100" dirty="0">
                          <a:effectLst/>
                        </a:rPr>
                        <a:t>（</a:t>
                      </a:r>
                      <a:r>
                        <a:rPr lang="en-US" altLang="ja-JP" sz="2400" kern="100" dirty="0">
                          <a:effectLst/>
                        </a:rPr>
                        <a:t>10</a:t>
                      </a:r>
                      <a:r>
                        <a:rPr lang="ja-JP" altLang="ja-JP" sz="2400" kern="100" dirty="0">
                          <a:effectLst/>
                        </a:rPr>
                        <a:t>分）</a:t>
                      </a:r>
                      <a:endParaRPr lang="ja-JP" altLang="ja-JP" sz="2400" kern="100" dirty="0">
                        <a:solidFill>
                          <a:schemeClr val="bg1"/>
                        </a:solidFill>
                        <a:effectLst/>
                        <a:latin typeface="Yu Gothic Medium" panose="020B0500000000000000" pitchFamily="50" charset="-128"/>
                        <a:ea typeface="Yu Gothic Medium" panose="020B0500000000000000" pitchFamily="50" charset="-128"/>
                        <a:cs typeface="Times New Roman" panose="02020603050405020304" pitchFamily="18" charset="0"/>
                      </a:endParaRPr>
                    </a:p>
                  </a:txBody>
                  <a:tcPr/>
                </a:tc>
                <a:tc>
                  <a:txBody>
                    <a:bodyPr/>
                    <a:lstStyle/>
                    <a:p>
                      <a:pPr algn="ctr">
                        <a:lnSpc>
                          <a:spcPts val="1500"/>
                        </a:lnSpc>
                        <a:spcAft>
                          <a:spcPts val="0"/>
                        </a:spcAft>
                      </a:pPr>
                      <a:endParaRPr lang="en-US" altLang="ja-JP" sz="2400" kern="100" dirty="0">
                        <a:effectLst/>
                        <a:latin typeface="Meiryo UI" panose="020B0604030504040204" pitchFamily="50" charset="-128"/>
                        <a:ea typeface="Meiryo UI" panose="020B0604030504040204" pitchFamily="50" charset="-128"/>
                      </a:endParaRPr>
                    </a:p>
                    <a:p>
                      <a:pPr algn="ctr">
                        <a:lnSpc>
                          <a:spcPts val="1500"/>
                        </a:lnSpc>
                        <a:spcAft>
                          <a:spcPts val="0"/>
                        </a:spcAft>
                      </a:pPr>
                      <a:r>
                        <a:rPr lang="ja-JP" sz="2400" kern="100" dirty="0">
                          <a:effectLst/>
                          <a:latin typeface="Meiryo UI" panose="020B0604030504040204" pitchFamily="50" charset="-128"/>
                          <a:ea typeface="Meiryo UI" panose="020B0604030504040204" pitchFamily="50" charset="-128"/>
                        </a:rPr>
                        <a:t>キャリアセンター</a:t>
                      </a:r>
                      <a:endParaRPr 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3419647795"/>
                  </a:ext>
                </a:extLst>
              </a:tr>
              <a:tr h="648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400" kern="100" dirty="0">
                          <a:effectLst/>
                        </a:rPr>
                        <a:t>14:10-14:20</a:t>
                      </a:r>
                      <a:r>
                        <a:rPr lang="ja-JP" altLang="ja-JP" sz="2400" kern="100" dirty="0">
                          <a:effectLst/>
                        </a:rPr>
                        <a:t>（</a:t>
                      </a:r>
                      <a:r>
                        <a:rPr lang="en-US" altLang="ja-JP" sz="2400" kern="100" dirty="0">
                          <a:effectLst/>
                        </a:rPr>
                        <a:t>10</a:t>
                      </a:r>
                      <a:r>
                        <a:rPr lang="ja-JP" altLang="ja-JP" sz="2400" kern="100" dirty="0">
                          <a:effectLst/>
                        </a:rPr>
                        <a:t>分）</a:t>
                      </a:r>
                      <a:endParaRPr lang="ja-JP" altLang="ja-JP" sz="2400" kern="100" dirty="0">
                        <a:solidFill>
                          <a:schemeClr val="bg1"/>
                        </a:solidFill>
                        <a:effectLst/>
                        <a:latin typeface="Yu Gothic Medium" panose="020B0500000000000000" pitchFamily="50" charset="-128"/>
                        <a:ea typeface="Yu Gothic Medium" panose="020B0500000000000000" pitchFamily="50" charset="-128"/>
                        <a:cs typeface="Times New Roman" panose="02020603050405020304" pitchFamily="18" charset="0"/>
                      </a:endParaRPr>
                    </a:p>
                  </a:txBody>
                  <a:tcPr/>
                </a:tc>
                <a:tc>
                  <a:txBody>
                    <a:bodyPr/>
                    <a:lstStyle/>
                    <a:p>
                      <a:pPr algn="ctr">
                        <a:lnSpc>
                          <a:spcPts val="1500"/>
                        </a:lnSpc>
                        <a:spcAft>
                          <a:spcPts val="0"/>
                        </a:spcAft>
                      </a:pPr>
                      <a:endParaRPr lang="en-US" altLang="ja-JP" sz="2400" kern="100" dirty="0">
                        <a:effectLst/>
                        <a:latin typeface="Meiryo UI" panose="020B0604030504040204" pitchFamily="50" charset="-128"/>
                        <a:ea typeface="Meiryo UI" panose="020B0604030504040204" pitchFamily="50" charset="-128"/>
                      </a:endParaRPr>
                    </a:p>
                    <a:p>
                      <a:pPr algn="ctr">
                        <a:lnSpc>
                          <a:spcPts val="1500"/>
                        </a:lnSpc>
                        <a:spcAft>
                          <a:spcPts val="0"/>
                        </a:spcAft>
                      </a:pPr>
                      <a:r>
                        <a:rPr lang="ja-JP" sz="2400" kern="100" dirty="0">
                          <a:effectLst/>
                          <a:latin typeface="Meiryo UI" panose="020B0604030504040204" pitchFamily="50" charset="-128"/>
                          <a:ea typeface="Meiryo UI" panose="020B0604030504040204" pitchFamily="50" charset="-128"/>
                        </a:rPr>
                        <a:t>保健センター</a:t>
                      </a:r>
                      <a:endParaRPr 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867571330"/>
                  </a:ext>
                </a:extLst>
              </a:tr>
              <a:tr h="648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400" kern="100" dirty="0">
                          <a:effectLst/>
                        </a:rPr>
                        <a:t>14:20-14:30</a:t>
                      </a:r>
                      <a:r>
                        <a:rPr lang="ja-JP" altLang="ja-JP" sz="2400" kern="100" dirty="0">
                          <a:effectLst/>
                        </a:rPr>
                        <a:t>（</a:t>
                      </a:r>
                      <a:r>
                        <a:rPr lang="en-US" altLang="ja-JP" sz="2400" kern="100" dirty="0">
                          <a:effectLst/>
                        </a:rPr>
                        <a:t>10</a:t>
                      </a:r>
                      <a:r>
                        <a:rPr lang="ja-JP" altLang="ja-JP" sz="2400" kern="100" dirty="0">
                          <a:effectLst/>
                        </a:rPr>
                        <a:t>分）</a:t>
                      </a:r>
                      <a:endParaRPr lang="ja-JP" altLang="ja-JP" sz="2400" kern="100" dirty="0">
                        <a:solidFill>
                          <a:schemeClr val="bg1"/>
                        </a:solidFill>
                        <a:effectLst/>
                        <a:latin typeface="Yu Gothic Medium" panose="020B0500000000000000" pitchFamily="50" charset="-128"/>
                        <a:ea typeface="Yu Gothic Medium" panose="020B0500000000000000" pitchFamily="50" charset="-128"/>
                        <a:cs typeface="Times New Roman" panose="02020603050405020304" pitchFamily="18" charset="0"/>
                      </a:endParaRPr>
                    </a:p>
                  </a:txBody>
                  <a:tcPr/>
                </a:tc>
                <a:tc>
                  <a:txBody>
                    <a:bodyPr/>
                    <a:lstStyle/>
                    <a:p>
                      <a:pPr algn="ctr">
                        <a:lnSpc>
                          <a:spcPts val="1500"/>
                        </a:lnSpc>
                        <a:spcAft>
                          <a:spcPts val="0"/>
                        </a:spcAft>
                      </a:pPr>
                      <a:endParaRPr lang="en-US" alt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500"/>
                        </a:lnSpc>
                        <a:spcAft>
                          <a:spcPts val="0"/>
                        </a:spcAft>
                      </a:pPr>
                      <a:r>
                        <a:rPr lang="ja-JP" altLang="en-US" sz="2400" kern="100" dirty="0">
                          <a:effectLst/>
                          <a:latin typeface="Meiryo UI" panose="020B0604030504040204" pitchFamily="50" charset="-128"/>
                          <a:ea typeface="Meiryo UI" panose="020B0604030504040204" pitchFamily="50" charset="-128"/>
                          <a:cs typeface="Times New Roman" panose="02020603050405020304" pitchFamily="18" charset="0"/>
                        </a:rPr>
                        <a:t>立命館大学生協</a:t>
                      </a:r>
                      <a:endParaRPr 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3748278569"/>
                  </a:ext>
                </a:extLst>
              </a:tr>
            </a:tbl>
          </a:graphicData>
        </a:graphic>
      </p:graphicFrame>
    </p:spTree>
    <p:extLst>
      <p:ext uri="{BB962C8B-B14F-4D97-AF65-F5344CB8AC3E}">
        <p14:creationId xmlns:p14="http://schemas.microsoft.com/office/powerpoint/2010/main" val="1371076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4418" y="190433"/>
            <a:ext cx="8696193" cy="73918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p>
            <a:r>
              <a:rPr lang="ja-JP" altLang="en-US" sz="2800" b="1" dirty="0">
                <a:solidFill>
                  <a:schemeClr val="tx2"/>
                </a:solidFill>
                <a:latin typeface="BIZ UDPゴシック" panose="020B0400000000000000" pitchFamily="50" charset="-128"/>
                <a:ea typeface="BIZ UDPゴシック" panose="020B0400000000000000" pitchFamily="50" charset="-128"/>
              </a:rPr>
              <a:t>その他　～地震等の自然災害への備えについて～</a:t>
            </a:r>
          </a:p>
        </p:txBody>
      </p:sp>
      <p:sp>
        <p:nvSpPr>
          <p:cNvPr id="3" name="コンテンツ プレースホルダー 2"/>
          <p:cNvSpPr>
            <a:spLocks noGrp="1"/>
          </p:cNvSpPr>
          <p:nvPr>
            <p:ph idx="1"/>
          </p:nvPr>
        </p:nvSpPr>
        <p:spPr>
          <a:xfrm>
            <a:off x="228404" y="1138201"/>
            <a:ext cx="8453136" cy="807740"/>
          </a:xfrm>
        </p:spPr>
        <p:txBody>
          <a:bodyPr>
            <a:normAutofit/>
          </a:bodyPr>
          <a:lstStyle/>
          <a:p>
            <a:pPr marL="0" indent="0">
              <a:buNone/>
            </a:pPr>
            <a:r>
              <a:rPr lang="ja-JP" altLang="en-US" sz="2400" dirty="0">
                <a:latin typeface="Meiryo UI" panose="020B0604030504040204" pitchFamily="50" charset="-128"/>
                <a:ea typeface="Meiryo UI" panose="020B0604030504040204" pitchFamily="50" charset="-128"/>
              </a:rPr>
              <a:t>日本は災害の多い国です。万一の際、冷静な行動を取れるように、正しい知識を学んでおきましょう。</a:t>
            </a:r>
            <a:endParaRPr lang="en-US" altLang="ja-JP" sz="1800"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3585" y="3668444"/>
            <a:ext cx="4032447" cy="3150837"/>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950" y="3651880"/>
            <a:ext cx="4176464" cy="3132348"/>
          </a:xfrm>
          <a:prstGeom prst="rect">
            <a:avLst/>
          </a:prstGeom>
        </p:spPr>
      </p:pic>
      <p:pic>
        <p:nvPicPr>
          <p:cNvPr id="9" name="図 8">
            <a:extLst>
              <a:ext uri="{FF2B5EF4-FFF2-40B4-BE49-F238E27FC236}">
                <a16:creationId xmlns:a16="http://schemas.microsoft.com/office/drawing/2014/main" id="{009B7924-B192-437B-AF34-E969E3099D15}"/>
              </a:ext>
            </a:extLst>
          </p:cNvPr>
          <p:cNvPicPr>
            <a:picLocks noChangeAspect="1"/>
          </p:cNvPicPr>
          <p:nvPr/>
        </p:nvPicPr>
        <p:blipFill>
          <a:blip r:embed="rId5">
            <a:duotone>
              <a:prstClr val="black"/>
              <a:schemeClr val="accent5">
                <a:tint val="45000"/>
                <a:satMod val="400000"/>
              </a:schemeClr>
            </a:duotone>
          </a:blip>
          <a:stretch>
            <a:fillRect/>
          </a:stretch>
        </p:blipFill>
        <p:spPr>
          <a:xfrm>
            <a:off x="0" y="931635"/>
            <a:ext cx="9144000" cy="127322"/>
          </a:xfrm>
          <a:prstGeom prst="rect">
            <a:avLst/>
          </a:prstGeom>
        </p:spPr>
      </p:pic>
      <p:pic>
        <p:nvPicPr>
          <p:cNvPr id="10" name="図 9">
            <a:hlinkClick r:id="rId6"/>
            <a:extLst>
              <a:ext uri="{FF2B5EF4-FFF2-40B4-BE49-F238E27FC236}">
                <a16:creationId xmlns:a16="http://schemas.microsoft.com/office/drawing/2014/main" id="{13558130-DAC2-4345-BD81-6E8BBB2B7225}"/>
              </a:ext>
            </a:extLst>
          </p:cNvPr>
          <p:cNvPicPr>
            <a:picLocks noChangeAspect="1"/>
          </p:cNvPicPr>
          <p:nvPr/>
        </p:nvPicPr>
        <p:blipFill>
          <a:blip r:embed="rId7"/>
          <a:stretch>
            <a:fillRect/>
          </a:stretch>
        </p:blipFill>
        <p:spPr>
          <a:xfrm>
            <a:off x="6076200" y="1685763"/>
            <a:ext cx="1585874" cy="1568912"/>
          </a:xfrm>
          <a:prstGeom prst="rect">
            <a:avLst/>
          </a:prstGeom>
        </p:spPr>
      </p:pic>
      <p:sp>
        <p:nvSpPr>
          <p:cNvPr id="5" name="正方形/長方形 4">
            <a:extLst>
              <a:ext uri="{FF2B5EF4-FFF2-40B4-BE49-F238E27FC236}">
                <a16:creationId xmlns:a16="http://schemas.microsoft.com/office/drawing/2014/main" id="{F4D2A66D-CC3E-42EF-9AE0-36EAB377B487}"/>
              </a:ext>
            </a:extLst>
          </p:cNvPr>
          <p:cNvSpPr/>
          <p:nvPr/>
        </p:nvSpPr>
        <p:spPr>
          <a:xfrm>
            <a:off x="474063" y="3357203"/>
            <a:ext cx="8588050" cy="338554"/>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2018</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rPr>
              <a:t>18</a:t>
            </a:r>
            <a:r>
              <a:rPr lang="ja-JP" altLang="en-US" sz="1600" dirty="0">
                <a:latin typeface="Meiryo UI" panose="020B0604030504040204" pitchFamily="50" charset="-128"/>
                <a:ea typeface="Meiryo UI" panose="020B0604030504040204" pitchFamily="50" charset="-128"/>
              </a:rPr>
              <a:t>日大阪北部地震発生直後の大阪いばらきキャンパスの状況</a:t>
            </a:r>
            <a:endParaRPr lang="ja-JP" altLang="en-US" sz="1600" dirty="0"/>
          </a:p>
        </p:txBody>
      </p:sp>
      <p:sp>
        <p:nvSpPr>
          <p:cNvPr id="6" name="正方形/長方形 5">
            <a:extLst>
              <a:ext uri="{FF2B5EF4-FFF2-40B4-BE49-F238E27FC236}">
                <a16:creationId xmlns:a16="http://schemas.microsoft.com/office/drawing/2014/main" id="{19EA55C6-DCA8-47E4-BFD7-6226F568F90C}"/>
              </a:ext>
            </a:extLst>
          </p:cNvPr>
          <p:cNvSpPr/>
          <p:nvPr/>
        </p:nvSpPr>
        <p:spPr>
          <a:xfrm>
            <a:off x="556075" y="2086451"/>
            <a:ext cx="5416868" cy="830997"/>
          </a:xfrm>
          <a:prstGeom prst="rect">
            <a:avLst/>
          </a:prstGeom>
          <a:solidFill>
            <a:srgbClr val="FCEBD1"/>
          </a:solidFill>
        </p:spPr>
        <p:txBody>
          <a:bodyPr wrap="none">
            <a:spAutoFit/>
          </a:bodyPr>
          <a:lstStyle/>
          <a:p>
            <a:r>
              <a:rPr lang="ja-JP" altLang="en-US" sz="2400" b="1" dirty="0"/>
              <a:t>立命館大学「災害別対応マニュアル」</a:t>
            </a:r>
            <a:endParaRPr lang="en-US" altLang="ja-JP" sz="2400" b="1" dirty="0"/>
          </a:p>
          <a:p>
            <a:r>
              <a:rPr lang="en-US" altLang="ja-JP" sz="2400" b="1" dirty="0">
                <a:solidFill>
                  <a:srgbClr val="FF0000"/>
                </a:solidFill>
                <a:hlinkClick r:id="rId6">
                  <a:extLst>
                    <a:ext uri="{A12FA001-AC4F-418D-AE19-62706E023703}">
                      <ahyp:hlinkClr xmlns:ahyp="http://schemas.microsoft.com/office/drawing/2018/hyperlinkcolor" val="tx"/>
                    </a:ext>
                  </a:extLst>
                </a:hlinkClick>
              </a:rPr>
              <a:t> http://www.ritsumei.ac.jp/disaster/</a:t>
            </a:r>
            <a:endParaRPr lang="en-US" altLang="ja-JP" sz="2400" b="1" dirty="0"/>
          </a:p>
        </p:txBody>
      </p:sp>
      <p:sp>
        <p:nvSpPr>
          <p:cNvPr id="11" name="スライド番号プレースホルダー 3">
            <a:extLst>
              <a:ext uri="{FF2B5EF4-FFF2-40B4-BE49-F238E27FC236}">
                <a16:creationId xmlns:a16="http://schemas.microsoft.com/office/drawing/2014/main" id="{329BB4CA-CAE7-4403-B46E-0EF41A8FCBC3}"/>
              </a:ext>
            </a:extLst>
          </p:cNvPr>
          <p:cNvSpPr>
            <a:spLocks noGrp="1"/>
          </p:cNvSpPr>
          <p:nvPr>
            <p:ph type="sldNum" sz="quarter" idx="12"/>
          </p:nvPr>
        </p:nvSpPr>
        <p:spPr>
          <a:xfrm>
            <a:off x="7086600" y="6450111"/>
            <a:ext cx="2057400" cy="365125"/>
          </a:xfrm>
        </p:spPr>
        <p:txBody>
          <a:bodyPr/>
          <a:lstStyle/>
          <a:p>
            <a:pPr>
              <a:defRPr/>
            </a:pPr>
            <a:fld id="{65570990-FDCB-484E-AAAF-5A78425863A6}" type="slidenum">
              <a:rPr lang="en-US" altLang="ja-JP" smtClean="0">
                <a:latin typeface="Meiryo UI" panose="020B0604030504040204" pitchFamily="50" charset="-128"/>
                <a:ea typeface="Meiryo UI" panose="020B0604030504040204" pitchFamily="50" charset="-128"/>
              </a:rPr>
              <a:pPr>
                <a:defRPr/>
              </a:pPr>
              <a:t>20</a:t>
            </a:fld>
            <a:endParaRPr lang="en-US" altLang="ja-JP">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88001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56A8F1-89AC-4689-B183-576B59972DFC}"/>
              </a:ext>
            </a:extLst>
          </p:cNvPr>
          <p:cNvSpPr>
            <a:spLocks noGrp="1"/>
          </p:cNvSpPr>
          <p:nvPr>
            <p:ph type="title"/>
          </p:nvPr>
        </p:nvSpPr>
        <p:spPr>
          <a:xfrm>
            <a:off x="179512" y="350804"/>
            <a:ext cx="7886700" cy="879717"/>
          </a:xfrm>
        </p:spPr>
        <p:txBody>
          <a:bodyPr>
            <a:normAutofit/>
          </a:bodyPr>
          <a:lstStyle/>
          <a:p>
            <a:r>
              <a:rPr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まとめ</a:t>
            </a:r>
            <a:r>
              <a:rPr lang="ja-JP" altLang="en-US" sz="2400" b="1" dirty="0">
                <a:solidFill>
                  <a:schemeClr val="bg2">
                    <a:lumMod val="25000"/>
                  </a:schemeClr>
                </a:solidFill>
                <a:latin typeface="BIZ UDPゴシック" panose="020B0400000000000000" pitchFamily="50" charset="-128"/>
                <a:ea typeface="BIZ UDPゴシック" panose="020B0400000000000000" pitchFamily="50" charset="-128"/>
              </a:rPr>
              <a:t>　</a:t>
            </a:r>
            <a:r>
              <a:rPr kumimoji="1"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～重要な</a:t>
            </a:r>
            <a:r>
              <a:rPr kumimoji="1" lang="en-US" altLang="ja-JP" sz="2800" b="1" dirty="0">
                <a:solidFill>
                  <a:schemeClr val="bg2">
                    <a:lumMod val="25000"/>
                  </a:schemeClr>
                </a:solidFill>
                <a:latin typeface="BIZ UDPゴシック" panose="020B0400000000000000" pitchFamily="50" charset="-128"/>
                <a:ea typeface="BIZ UDPゴシック" panose="020B0400000000000000" pitchFamily="50" charset="-128"/>
              </a:rPr>
              <a:t>Web</a:t>
            </a:r>
            <a:r>
              <a:rPr kumimoji="1" lang="ja-JP" altLang="en-US" sz="2800" b="1" dirty="0">
                <a:solidFill>
                  <a:schemeClr val="bg2">
                    <a:lumMod val="25000"/>
                  </a:schemeClr>
                </a:solidFill>
                <a:latin typeface="BIZ UDPゴシック" panose="020B0400000000000000" pitchFamily="50" charset="-128"/>
                <a:ea typeface="BIZ UDPゴシック" panose="020B0400000000000000" pitchFamily="50" charset="-128"/>
              </a:rPr>
              <a:t>サイト集～</a:t>
            </a:r>
          </a:p>
        </p:txBody>
      </p:sp>
      <p:sp>
        <p:nvSpPr>
          <p:cNvPr id="3" name="コンテンツ プレースホルダー 2">
            <a:extLst>
              <a:ext uri="{FF2B5EF4-FFF2-40B4-BE49-F238E27FC236}">
                <a16:creationId xmlns:a16="http://schemas.microsoft.com/office/drawing/2014/main" id="{2DF75991-083C-4722-A427-EB395464E78C}"/>
              </a:ext>
            </a:extLst>
          </p:cNvPr>
          <p:cNvSpPr>
            <a:spLocks noGrp="1"/>
          </p:cNvSpPr>
          <p:nvPr>
            <p:ph idx="1"/>
          </p:nvPr>
        </p:nvSpPr>
        <p:spPr>
          <a:xfrm>
            <a:off x="286790" y="1667211"/>
            <a:ext cx="7886700" cy="3948186"/>
          </a:xfrm>
        </p:spPr>
        <p:txBody>
          <a:bodyPr>
            <a:normAutofit fontScale="92500" lnSpcReduction="10000"/>
          </a:bodyPr>
          <a:lstStyle/>
          <a:p>
            <a:r>
              <a:rPr lang="en-US" altLang="ja-JP" sz="2700" b="1" dirty="0">
                <a:latin typeface="Meiryo UI" panose="020B0604030504040204" pitchFamily="50" charset="-128"/>
                <a:ea typeface="Meiryo UI" panose="020B0604030504040204" pitchFamily="50" charset="-128"/>
                <a:hlinkClick r:id="rId3"/>
              </a:rPr>
              <a:t>Online Support Desk</a:t>
            </a:r>
            <a:r>
              <a:rPr lang="ja-JP" altLang="en-US" sz="2700" b="1" dirty="0">
                <a:latin typeface="Meiryo UI" panose="020B0604030504040204" pitchFamily="50" charset="-128"/>
                <a:ea typeface="Meiryo UI" panose="020B0604030504040204" pitchFamily="50" charset="-128"/>
                <a:hlinkClick r:id="rId3"/>
              </a:rPr>
              <a:t>（オンラインサポートデスク）</a:t>
            </a:r>
            <a:endParaRPr lang="en-US" altLang="ja-JP" sz="2700" b="1" dirty="0">
              <a:latin typeface="Meiryo UI" panose="020B0604030504040204" pitchFamily="50" charset="-128"/>
              <a:ea typeface="Meiryo UI" panose="020B0604030504040204" pitchFamily="50" charset="-128"/>
            </a:endParaRPr>
          </a:p>
          <a:p>
            <a:pPr marL="342900" lvl="1" indent="0">
              <a:buNone/>
            </a:pPr>
            <a:r>
              <a:rPr kumimoji="1" lang="en-US" altLang="ja-JP" dirty="0"/>
              <a:t>-</a:t>
            </a:r>
            <a:r>
              <a:rPr kumimoji="1" lang="ja-JP" altLang="en-US" dirty="0"/>
              <a:t>留学生の皆さんからよくある質問（随時更新）</a:t>
            </a:r>
            <a:endParaRPr kumimoji="1" lang="en-US" altLang="ja-JP" dirty="0"/>
          </a:p>
          <a:p>
            <a:pPr marL="342900" lvl="1" indent="0">
              <a:buNone/>
            </a:pPr>
            <a:r>
              <a:rPr kumimoji="1" lang="en-US" altLang="ja-JP" dirty="0"/>
              <a:t>-</a:t>
            </a:r>
            <a:r>
              <a:rPr kumimoji="1" lang="ja-JP" altLang="en-US" dirty="0"/>
              <a:t>国際</a:t>
            </a:r>
            <a:r>
              <a:rPr lang="ja-JP" altLang="en-US" dirty="0"/>
              <a:t>教育</a:t>
            </a:r>
            <a:r>
              <a:rPr kumimoji="1" lang="ja-JP" altLang="en-US" dirty="0"/>
              <a:t>センターへの質問を送付・資料提出</a:t>
            </a:r>
            <a:endParaRPr kumimoji="1" lang="en-US" altLang="ja-JP" dirty="0"/>
          </a:p>
          <a:p>
            <a:pPr marL="342900" lvl="1" indent="0">
              <a:buNone/>
            </a:pPr>
            <a:r>
              <a:rPr lang="en-US" altLang="ja-JP" dirty="0">
                <a:hlinkClick r:id="rId4"/>
              </a:rPr>
              <a:t>https://global.support.ritsumei.ac.jp</a:t>
            </a:r>
            <a:endParaRPr lang="en-US" altLang="ja-JP" dirty="0"/>
          </a:p>
          <a:p>
            <a:pPr marL="342900" lvl="1" indent="0">
              <a:buNone/>
            </a:pPr>
            <a:endParaRPr kumimoji="1" lang="en-US" altLang="ja-JP" dirty="0"/>
          </a:p>
          <a:p>
            <a:r>
              <a:rPr lang="ja-JP" altLang="en-US" sz="2700" b="1" dirty="0">
                <a:latin typeface="Meiryo UI" panose="020B0604030504040204" pitchFamily="50" charset="-128"/>
                <a:ea typeface="Meiryo UI" panose="020B0604030504040204" pitchFamily="50" charset="-128"/>
                <a:hlinkClick r:id="rId5"/>
              </a:rPr>
              <a:t>外国人留学生ハンドブック</a:t>
            </a:r>
            <a:endParaRPr lang="en-US" altLang="ja-JP" sz="2700" b="1" dirty="0">
              <a:latin typeface="Meiryo UI" panose="020B0604030504040204" pitchFamily="50" charset="-128"/>
              <a:ea typeface="Meiryo UI" panose="020B0604030504040204" pitchFamily="50" charset="-128"/>
            </a:endParaRPr>
          </a:p>
          <a:p>
            <a:pPr marL="342900" lvl="1" indent="0">
              <a:buNone/>
            </a:pPr>
            <a:r>
              <a:rPr lang="en-US" altLang="ja-JP" dirty="0"/>
              <a:t>-</a:t>
            </a:r>
            <a:r>
              <a:rPr lang="ja-JP" altLang="en-US" dirty="0"/>
              <a:t>留学生に必要な情報が掲載されています。</a:t>
            </a:r>
            <a:endParaRPr lang="en-US" altLang="ja-JP" dirty="0"/>
          </a:p>
          <a:p>
            <a:pPr marL="0" indent="0">
              <a:buNone/>
            </a:pPr>
            <a:endParaRPr lang="en-US" altLang="ja-JP" sz="2600" dirty="0"/>
          </a:p>
          <a:p>
            <a:r>
              <a:rPr lang="ja-JP" altLang="en-US" b="1" spc="-225" dirty="0">
                <a:hlinkClick r:id="rId6"/>
              </a:rPr>
              <a:t>オリエンテーション（スタートアップサイト</a:t>
            </a:r>
            <a:r>
              <a:rPr lang="ja-JP" altLang="en-US" spc="-225" dirty="0"/>
              <a:t>）</a:t>
            </a:r>
            <a:endParaRPr lang="en-US" altLang="ja-JP" spc="-225" dirty="0"/>
          </a:p>
          <a:p>
            <a:pPr marL="342900" lvl="1" indent="0">
              <a:buNone/>
            </a:pPr>
            <a:r>
              <a:rPr lang="en-US" altLang="ja-JP" dirty="0"/>
              <a:t>-</a:t>
            </a:r>
            <a:r>
              <a:rPr lang="ja-JP" altLang="en-US" dirty="0"/>
              <a:t>新入生に必要な情報が集約されています。</a:t>
            </a:r>
            <a:endParaRPr lang="en-US" altLang="ja-JP" dirty="0"/>
          </a:p>
          <a:p>
            <a:pPr marL="342900" lvl="1" indent="0">
              <a:buNone/>
            </a:pPr>
            <a:endParaRPr lang="en-US" altLang="ja-JP" dirty="0"/>
          </a:p>
          <a:p>
            <a:pPr marL="342900" lvl="1" indent="0">
              <a:buNone/>
            </a:pPr>
            <a:endParaRPr lang="en-US" altLang="ja-JP" dirty="0"/>
          </a:p>
        </p:txBody>
      </p:sp>
      <p:pic>
        <p:nvPicPr>
          <p:cNvPr id="5" name="図 4">
            <a:extLst>
              <a:ext uri="{FF2B5EF4-FFF2-40B4-BE49-F238E27FC236}">
                <a16:creationId xmlns:a16="http://schemas.microsoft.com/office/drawing/2014/main" id="{C35A26DB-E60B-4DE3-AA22-7FCAFE25BA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4214" y="2068389"/>
            <a:ext cx="2008203" cy="14723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図 6">
            <a:extLst>
              <a:ext uri="{FF2B5EF4-FFF2-40B4-BE49-F238E27FC236}">
                <a16:creationId xmlns:a16="http://schemas.microsoft.com/office/drawing/2014/main" id="{5C9FE6DB-CE8E-4BDA-BDA1-3444D8256C8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16223" y="5008879"/>
            <a:ext cx="1772613" cy="16438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図 5">
            <a:extLst>
              <a:ext uri="{FF2B5EF4-FFF2-40B4-BE49-F238E27FC236}">
                <a16:creationId xmlns:a16="http://schemas.microsoft.com/office/drawing/2014/main" id="{B2EC1835-0CC7-4939-BBA0-D95E9A5047EE}"/>
              </a:ext>
            </a:extLst>
          </p:cNvPr>
          <p:cNvPicPr>
            <a:picLocks noChangeAspect="1"/>
          </p:cNvPicPr>
          <p:nvPr/>
        </p:nvPicPr>
        <p:blipFill>
          <a:blip r:embed="rId9">
            <a:duotone>
              <a:prstClr val="black"/>
              <a:schemeClr val="accent5">
                <a:tint val="45000"/>
                <a:satMod val="400000"/>
              </a:schemeClr>
            </a:duotone>
          </a:blip>
          <a:stretch>
            <a:fillRect/>
          </a:stretch>
        </p:blipFill>
        <p:spPr>
          <a:xfrm>
            <a:off x="74896" y="1242603"/>
            <a:ext cx="9144000" cy="127322"/>
          </a:xfrm>
          <a:prstGeom prst="rect">
            <a:avLst/>
          </a:prstGeom>
        </p:spPr>
      </p:pic>
      <p:pic>
        <p:nvPicPr>
          <p:cNvPr id="4" name="図 3">
            <a:extLst>
              <a:ext uri="{FF2B5EF4-FFF2-40B4-BE49-F238E27FC236}">
                <a16:creationId xmlns:a16="http://schemas.microsoft.com/office/drawing/2014/main" id="{F01CD1E3-D177-4387-911B-4BBDCE4530E3}"/>
              </a:ext>
            </a:extLst>
          </p:cNvPr>
          <p:cNvPicPr>
            <a:picLocks noChangeAspect="1"/>
          </p:cNvPicPr>
          <p:nvPr/>
        </p:nvPicPr>
        <p:blipFill>
          <a:blip r:embed="rId10"/>
          <a:stretch>
            <a:fillRect/>
          </a:stretch>
        </p:blipFill>
        <p:spPr>
          <a:xfrm>
            <a:off x="7470954" y="3423990"/>
            <a:ext cx="1211086" cy="17016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17181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5" name="Rectangle 3"/>
          <p:cNvSpPr>
            <a:spLocks noGrp="1" noChangeArrowheads="1"/>
          </p:cNvSpPr>
          <p:nvPr>
            <p:ph type="subTitle" idx="1"/>
          </p:nvPr>
        </p:nvSpPr>
        <p:spPr>
          <a:xfrm>
            <a:off x="683568" y="1282452"/>
            <a:ext cx="8280919" cy="3528392"/>
          </a:xfrm>
        </p:spPr>
        <p:txBody>
          <a:bodyPr>
            <a:normAutofit/>
          </a:bodyPr>
          <a:lstStyle/>
          <a:p>
            <a:pPr eaLnBrk="1" hangingPunct="1"/>
            <a:r>
              <a:rPr lang="ja-JP" altLang="en-US" sz="4800" dirty="0">
                <a:solidFill>
                  <a:schemeClr val="accent5"/>
                </a:solidFill>
                <a:effectLst>
                  <a:outerShdw blurRad="50800" dist="38100" dir="10800000" algn="r" rotWithShape="0">
                    <a:prstClr val="black">
                      <a:alpha val="40000"/>
                    </a:prstClr>
                  </a:outerShdw>
                </a:effectLst>
                <a:latin typeface="HGSｺﾞｼｯｸE" panose="020B0900000000000000" pitchFamily="50" charset="-128"/>
                <a:ea typeface="HGSｺﾞｼｯｸE" panose="020B0900000000000000" pitchFamily="50" charset="-128"/>
              </a:rPr>
              <a:t>皆さんが、日本で楽しく学び、</a:t>
            </a:r>
            <a:endParaRPr lang="en-US" altLang="ja-JP" sz="4800" dirty="0">
              <a:solidFill>
                <a:schemeClr val="accent5"/>
              </a:solidFill>
              <a:effectLst>
                <a:outerShdw blurRad="50800" dist="38100" dir="10800000" algn="r" rotWithShape="0">
                  <a:prstClr val="black">
                    <a:alpha val="40000"/>
                  </a:prstClr>
                </a:outerShdw>
              </a:effectLst>
              <a:latin typeface="HGSｺﾞｼｯｸE" panose="020B0900000000000000" pitchFamily="50" charset="-128"/>
              <a:ea typeface="HGSｺﾞｼｯｸE" panose="020B0900000000000000" pitchFamily="50" charset="-128"/>
            </a:endParaRPr>
          </a:p>
          <a:p>
            <a:pPr eaLnBrk="1" hangingPunct="1"/>
            <a:r>
              <a:rPr lang="ja-JP" altLang="en-US" sz="4800" dirty="0">
                <a:solidFill>
                  <a:schemeClr val="accent5"/>
                </a:solidFill>
                <a:effectLst>
                  <a:outerShdw blurRad="50800" dist="38100" dir="10800000" algn="r" rotWithShape="0">
                    <a:prstClr val="black">
                      <a:alpha val="40000"/>
                    </a:prstClr>
                  </a:outerShdw>
                </a:effectLst>
                <a:latin typeface="HGSｺﾞｼｯｸE" panose="020B0900000000000000" pitchFamily="50" charset="-128"/>
                <a:ea typeface="HGSｺﾞｼｯｸE" panose="020B0900000000000000" pitchFamily="50" charset="-128"/>
              </a:rPr>
              <a:t>安全でありますように。</a:t>
            </a:r>
            <a:endParaRPr lang="en-US" altLang="ja-JP" sz="4800" dirty="0">
              <a:solidFill>
                <a:schemeClr val="accent5"/>
              </a:solidFill>
              <a:effectLst>
                <a:outerShdw blurRad="50800" dist="38100" dir="10800000" algn="r" rotWithShape="0">
                  <a:prstClr val="black">
                    <a:alpha val="40000"/>
                  </a:prstClr>
                </a:outerShdw>
              </a:effectLst>
              <a:latin typeface="HGSｺﾞｼｯｸE" panose="020B0900000000000000" pitchFamily="50" charset="-128"/>
              <a:ea typeface="HGSｺﾞｼｯｸE" panose="020B0900000000000000" pitchFamily="50" charset="-128"/>
            </a:endParaRPr>
          </a:p>
          <a:p>
            <a:pPr eaLnBrk="1" hangingPunct="1"/>
            <a:endParaRPr lang="en-US" altLang="ja-JP" sz="3600" dirty="0">
              <a:solidFill>
                <a:schemeClr val="bg1"/>
              </a:solidFill>
              <a:effectLst>
                <a:outerShdw blurRad="50800" dist="38100" dir="10800000" algn="r" rotWithShape="0">
                  <a:prstClr val="black">
                    <a:alpha val="40000"/>
                  </a:prstClr>
                </a:outerShdw>
              </a:effectLst>
              <a:latin typeface="HGSｺﾞｼｯｸE" panose="020B0900000000000000" pitchFamily="50" charset="-128"/>
              <a:ea typeface="HGSｺﾞｼｯｸE" panose="020B0900000000000000" pitchFamily="50" charset="-128"/>
            </a:endParaRPr>
          </a:p>
          <a:p>
            <a:pPr eaLnBrk="1" hangingPunct="1"/>
            <a:r>
              <a:rPr lang="ja-JP" altLang="en-US" sz="3600" dirty="0">
                <a:solidFill>
                  <a:schemeClr val="accent5"/>
                </a:solidFill>
                <a:effectLst>
                  <a:outerShdw blurRad="50800" dist="38100" dir="10800000" algn="r" rotWithShape="0">
                    <a:prstClr val="black">
                      <a:alpha val="40000"/>
                    </a:prstClr>
                  </a:outerShdw>
                </a:effectLst>
                <a:latin typeface="HGSｺﾞｼｯｸE" panose="020B0900000000000000" pitchFamily="50" charset="-128"/>
                <a:ea typeface="HGSｺﾞｼｯｸE" panose="020B0900000000000000" pitchFamily="50" charset="-128"/>
              </a:rPr>
              <a:t>国際教育センター一同</a:t>
            </a:r>
            <a:endParaRPr lang="en-US" altLang="ja-JP" sz="1200" dirty="0">
              <a:solidFill>
                <a:schemeClr val="accent5"/>
              </a:solidFill>
              <a:effectLst>
                <a:outerShdw blurRad="50800" dist="38100" dir="10800000" algn="r" rotWithShape="0">
                  <a:prstClr val="black">
                    <a:alpha val="40000"/>
                  </a:prstClr>
                </a:outerShdw>
              </a:effectLst>
              <a:latin typeface="HGSｺﾞｼｯｸE" panose="020B0900000000000000" pitchFamily="50" charset="-128"/>
              <a:ea typeface="HGSｺﾞｼｯｸE" panose="020B0900000000000000" pitchFamily="50" charset="-128"/>
            </a:endParaRPr>
          </a:p>
        </p:txBody>
      </p:sp>
      <p:sp>
        <p:nvSpPr>
          <p:cNvPr id="6" name="スライド番号プレースホルダー 3">
            <a:extLst>
              <a:ext uri="{FF2B5EF4-FFF2-40B4-BE49-F238E27FC236}">
                <a16:creationId xmlns:a16="http://schemas.microsoft.com/office/drawing/2014/main" id="{7BDF7BCD-9620-4DA1-8291-3763280FD8B3}"/>
              </a:ext>
            </a:extLst>
          </p:cNvPr>
          <p:cNvSpPr>
            <a:spLocks noGrp="1"/>
          </p:cNvSpPr>
          <p:nvPr>
            <p:ph type="sldNum" sz="quarter" idx="12"/>
          </p:nvPr>
        </p:nvSpPr>
        <p:spPr>
          <a:xfrm>
            <a:off x="7086600" y="6450111"/>
            <a:ext cx="2057400" cy="365125"/>
          </a:xfrm>
        </p:spPr>
        <p:txBody>
          <a:bodyPr/>
          <a:lstStyle/>
          <a:p>
            <a:pPr>
              <a:defRPr/>
            </a:pPr>
            <a:fld id="{65570990-FDCB-484E-AAAF-5A78425863A6}" type="slidenum">
              <a:rPr lang="en-US" altLang="ja-JP" smtClean="0">
                <a:latin typeface="Meiryo UI" panose="020B0604030504040204" pitchFamily="50" charset="-128"/>
                <a:ea typeface="Meiryo UI" panose="020B0604030504040204" pitchFamily="50" charset="-128"/>
              </a:rPr>
              <a:pPr>
                <a:defRPr/>
              </a:pPr>
              <a:t>22</a:t>
            </a:fld>
            <a:endParaRPr lang="en-US" altLang="ja-JP">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3443578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AD6AA4-C1BE-4DA6-8DB8-8D1FA4E56512}"/>
              </a:ext>
            </a:extLst>
          </p:cNvPr>
          <p:cNvSpPr>
            <a:spLocks noGrp="1"/>
          </p:cNvSpPr>
          <p:nvPr>
            <p:ph type="title"/>
          </p:nvPr>
        </p:nvSpPr>
        <p:spPr>
          <a:xfrm>
            <a:off x="162372" y="-3610"/>
            <a:ext cx="8229600" cy="97836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p>
            <a:r>
              <a:rPr lang="ja-JP" altLang="en-US" sz="4000" b="1" dirty="0">
                <a:solidFill>
                  <a:schemeClr val="tx2"/>
                </a:solidFill>
                <a:latin typeface="Meiryo UI" panose="020B0604030504040204" pitchFamily="50" charset="-128"/>
                <a:ea typeface="Meiryo UI" panose="020B0604030504040204" pitchFamily="50" charset="-128"/>
              </a:rPr>
              <a:t>国際教育センターオリエンテーション</a:t>
            </a:r>
          </a:p>
        </p:txBody>
      </p:sp>
      <p:pic>
        <p:nvPicPr>
          <p:cNvPr id="13" name="図 12">
            <a:extLst>
              <a:ext uri="{FF2B5EF4-FFF2-40B4-BE49-F238E27FC236}">
                <a16:creationId xmlns:a16="http://schemas.microsoft.com/office/drawing/2014/main" id="{248C152C-AEAC-4EF4-9E81-FE24E1CC3765}"/>
              </a:ext>
            </a:extLst>
          </p:cNvPr>
          <p:cNvPicPr>
            <a:picLocks noChangeAspect="1"/>
          </p:cNvPicPr>
          <p:nvPr/>
        </p:nvPicPr>
        <p:blipFill>
          <a:blip r:embed="rId3">
            <a:duotone>
              <a:prstClr val="black"/>
              <a:schemeClr val="accent5">
                <a:tint val="45000"/>
                <a:satMod val="400000"/>
              </a:schemeClr>
            </a:duotone>
          </a:blip>
          <a:stretch>
            <a:fillRect/>
          </a:stretch>
        </p:blipFill>
        <p:spPr>
          <a:xfrm>
            <a:off x="0" y="903384"/>
            <a:ext cx="9144000" cy="113704"/>
          </a:xfrm>
          <a:prstGeom prst="rect">
            <a:avLst/>
          </a:prstGeom>
        </p:spPr>
      </p:pic>
      <p:sp>
        <p:nvSpPr>
          <p:cNvPr id="9" name="Rectangle 1">
            <a:extLst>
              <a:ext uri="{FF2B5EF4-FFF2-40B4-BE49-F238E27FC236}">
                <a16:creationId xmlns:a16="http://schemas.microsoft.com/office/drawing/2014/main" id="{A75E44C4-4527-4C9E-AD20-C79067777668}"/>
              </a:ext>
            </a:extLst>
          </p:cNvPr>
          <p:cNvSpPr>
            <a:spLocks noChangeArrowheads="1"/>
          </p:cNvSpPr>
          <p:nvPr/>
        </p:nvSpPr>
        <p:spPr bwMode="auto">
          <a:xfrm>
            <a:off x="162372" y="1124744"/>
            <a:ext cx="8707355" cy="5000856"/>
          </a:xfrm>
          <a:prstGeom prst="rect">
            <a:avLst/>
          </a:prstGeom>
          <a:solidFill>
            <a:schemeClr val="bg1">
              <a:lumMod val="95000"/>
            </a:schemeClr>
          </a:solidFill>
          <a:ln>
            <a:noFill/>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50000"/>
              </a:lnSpc>
              <a:spcBef>
                <a:spcPct val="0"/>
              </a:spcBef>
              <a:spcAft>
                <a:spcPct val="0"/>
              </a:spcAft>
              <a:buClrTx/>
              <a:buSzTx/>
              <a:buFont typeface="+mj-lt"/>
              <a:buAutoNum type="arabicPeriod"/>
              <a:tabLst/>
            </a:pPr>
            <a:r>
              <a:rPr lang="ja-JP" altLang="en-US" sz="2400" dirty="0">
                <a:latin typeface="Meiryo UI" panose="020B0604030504040204" pitchFamily="50" charset="-128"/>
                <a:ea typeface="Meiryo UI" panose="020B0604030504040204" pitchFamily="50" charset="-128"/>
              </a:rPr>
              <a:t>国際教育センターについて</a:t>
            </a:r>
            <a:endParaRPr lang="en-US" altLang="ja-JP" sz="2400" dirty="0">
              <a:latin typeface="Meiryo UI" panose="020B0604030504040204" pitchFamily="50" charset="-128"/>
              <a:ea typeface="Meiryo UI" panose="020B0604030504040204" pitchFamily="50" charset="-128"/>
            </a:endParaRPr>
          </a:p>
          <a:p>
            <a:pPr marL="514350" marR="0" lvl="0" indent="-514350" algn="l" defTabSz="914400" rtl="0" eaLnBrk="0" fontAlgn="base" latinLnBrk="0" hangingPunct="0">
              <a:lnSpc>
                <a:spcPct val="150000"/>
              </a:lnSpc>
              <a:spcBef>
                <a:spcPct val="0"/>
              </a:spcBef>
              <a:spcAft>
                <a:spcPct val="0"/>
              </a:spcAft>
              <a:buClrTx/>
              <a:buSzTx/>
              <a:buFont typeface="+mj-lt"/>
              <a:buAutoNum type="arabicPeriod"/>
              <a:tabLst/>
            </a:pPr>
            <a:r>
              <a:rPr lang="ja-JP" altLang="en-US" sz="2400" dirty="0">
                <a:latin typeface="Meiryo UI" panose="020B0604030504040204" pitchFamily="50" charset="-128"/>
                <a:ea typeface="Meiryo UI" panose="020B0604030504040204" pitchFamily="50" charset="-128"/>
              </a:rPr>
              <a:t>生活に係わる手続について</a:t>
            </a:r>
            <a:endParaRPr lang="en-US" altLang="ja-JP" sz="2400" dirty="0">
              <a:latin typeface="Meiryo UI" panose="020B0604030504040204" pitchFamily="50" charset="-128"/>
              <a:ea typeface="Meiryo UI" panose="020B0604030504040204" pitchFamily="50" charset="-128"/>
            </a:endParaRPr>
          </a:p>
          <a:p>
            <a:pPr marL="514350" lvl="0" indent="-514350" defTabSz="914400" eaLnBrk="0" fontAlgn="base" hangingPunct="0">
              <a:lnSpc>
                <a:spcPct val="150000"/>
              </a:lnSpc>
              <a:spcBef>
                <a:spcPct val="0"/>
              </a:spcBef>
              <a:spcAft>
                <a:spcPct val="0"/>
              </a:spcAft>
              <a:buFont typeface="+mj-lt"/>
              <a:buAutoNum type="arabicPeriod"/>
            </a:pPr>
            <a:r>
              <a:rPr lang="ja-JP" altLang="en-US" sz="2400" dirty="0">
                <a:latin typeface="Meiryo UI" panose="020B0604030504040204" pitchFamily="50" charset="-128"/>
                <a:ea typeface="Meiryo UI" panose="020B0604030504040204" pitchFamily="50" charset="-128"/>
              </a:rPr>
              <a:t>在留資格について</a:t>
            </a:r>
            <a:endParaRPr lang="en-US" altLang="ja-JP" sz="2400" dirty="0">
              <a:latin typeface="Meiryo UI" panose="020B0604030504040204" pitchFamily="50" charset="-128"/>
              <a:ea typeface="Meiryo UI" panose="020B0604030504040204" pitchFamily="50" charset="-128"/>
            </a:endParaRPr>
          </a:p>
          <a:p>
            <a:pPr marL="514350" lvl="0" indent="-514350" defTabSz="914400" eaLnBrk="0" fontAlgn="base" hangingPunct="0">
              <a:lnSpc>
                <a:spcPct val="150000"/>
              </a:lnSpc>
              <a:spcBef>
                <a:spcPct val="0"/>
              </a:spcBef>
              <a:spcAft>
                <a:spcPct val="0"/>
              </a:spcAft>
              <a:buFont typeface="+mj-lt"/>
              <a:buAutoNum type="arabicPeriod"/>
            </a:pPr>
            <a:r>
              <a:rPr lang="ja-JP" altLang="en-US" sz="2400" dirty="0">
                <a:latin typeface="Meiryo UI" panose="020B0604030504040204" pitchFamily="50" charset="-128"/>
                <a:ea typeface="Meiryo UI" panose="020B0604030504040204" pitchFamily="50" charset="-128"/>
              </a:rPr>
              <a:t>経済支援</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授業料減免・奨学金の申請）について</a:t>
            </a:r>
            <a:endParaRPr lang="en-US" altLang="ja-JP" sz="2400" dirty="0">
              <a:latin typeface="Meiryo UI" panose="020B0604030504040204" pitchFamily="50" charset="-128"/>
              <a:ea typeface="Meiryo UI" panose="020B0604030504040204" pitchFamily="50" charset="-128"/>
            </a:endParaRPr>
          </a:p>
          <a:p>
            <a:pPr marL="514350" lvl="0" indent="-514350" defTabSz="914400" eaLnBrk="0" fontAlgn="base" hangingPunct="0">
              <a:lnSpc>
                <a:spcPct val="150000"/>
              </a:lnSpc>
              <a:spcBef>
                <a:spcPct val="0"/>
              </a:spcBef>
              <a:spcAft>
                <a:spcPct val="0"/>
              </a:spcAft>
              <a:buFont typeface="+mj-lt"/>
              <a:buAutoNum type="arabicPeriod"/>
            </a:pPr>
            <a:r>
              <a:rPr lang="ja-JP" altLang="en-US" sz="2400" dirty="0">
                <a:latin typeface="Meiryo UI" panose="020B0604030504040204" pitchFamily="50" charset="-128"/>
                <a:ea typeface="Meiryo UI" panose="020B0604030504040204" pitchFamily="50" charset="-128"/>
              </a:rPr>
              <a:t>留学生支援コーディネーターについて</a:t>
            </a:r>
            <a:endParaRPr lang="en-US" altLang="ja-JP" sz="2400" dirty="0">
              <a:latin typeface="Meiryo UI" panose="020B0604030504040204" pitchFamily="50" charset="-128"/>
              <a:ea typeface="Meiryo UI" panose="020B0604030504040204" pitchFamily="50" charset="-128"/>
            </a:endParaRPr>
          </a:p>
          <a:p>
            <a:pPr marL="514350" lvl="0" indent="-514350" defTabSz="914400" eaLnBrk="0" fontAlgn="base" hangingPunct="0">
              <a:lnSpc>
                <a:spcPct val="150000"/>
              </a:lnSpc>
              <a:spcBef>
                <a:spcPct val="0"/>
              </a:spcBef>
              <a:spcAft>
                <a:spcPct val="0"/>
              </a:spcAft>
              <a:buFont typeface="+mj-lt"/>
              <a:buAutoNum type="arabicPeriod"/>
            </a:pPr>
            <a:r>
              <a:rPr lang="ja-JP" altLang="en-US" sz="2400" dirty="0">
                <a:latin typeface="Meiryo UI" panose="020B0604030504040204" pitchFamily="50" charset="-128"/>
                <a:ea typeface="Meiryo UI" panose="020B0604030504040204" pitchFamily="50" charset="-128"/>
              </a:rPr>
              <a:t>国際教育センターへの相談方法</a:t>
            </a:r>
            <a:endParaRPr lang="en-US" altLang="ja-JP" sz="2400" dirty="0">
              <a:latin typeface="Meiryo UI" panose="020B0604030504040204" pitchFamily="50" charset="-128"/>
              <a:ea typeface="Meiryo UI" panose="020B0604030504040204" pitchFamily="50" charset="-128"/>
            </a:endParaRPr>
          </a:p>
          <a:p>
            <a:pPr marL="514350" lvl="0" indent="-514350" defTabSz="914400" eaLnBrk="0" fontAlgn="base" hangingPunct="0">
              <a:lnSpc>
                <a:spcPct val="150000"/>
              </a:lnSpc>
              <a:spcBef>
                <a:spcPct val="0"/>
              </a:spcBef>
              <a:spcAft>
                <a:spcPct val="0"/>
              </a:spcAft>
              <a:buFont typeface="+mj-lt"/>
              <a:buAutoNum type="arabicPeriod"/>
            </a:pPr>
            <a:r>
              <a:rPr lang="en-US" altLang="ja-JP" sz="2400" dirty="0">
                <a:latin typeface="Meiryo UI" panose="020B0604030504040204" pitchFamily="50" charset="-128"/>
                <a:ea typeface="Meiryo UI" panose="020B0604030504040204" pitchFamily="50" charset="-128"/>
              </a:rPr>
              <a:t>Beyond Borders Plaza (BBP) </a:t>
            </a:r>
            <a:r>
              <a:rPr lang="ja-JP" altLang="en-US" sz="2400" dirty="0">
                <a:latin typeface="Meiryo UI" panose="020B0604030504040204" pitchFamily="50" charset="-128"/>
                <a:ea typeface="Meiryo UI" panose="020B0604030504040204" pitchFamily="50" charset="-128"/>
              </a:rPr>
              <a:t>について</a:t>
            </a:r>
            <a:endParaRPr lang="en-US" altLang="ja-JP" sz="2400" dirty="0">
              <a:latin typeface="Meiryo UI" panose="020B0604030504040204" pitchFamily="50" charset="-128"/>
              <a:ea typeface="Meiryo UI" panose="020B0604030504040204" pitchFamily="50" charset="-128"/>
            </a:endParaRPr>
          </a:p>
          <a:p>
            <a:pPr marL="514350" lvl="0" indent="-514350" defTabSz="914400" eaLnBrk="0" fontAlgn="base" hangingPunct="0">
              <a:lnSpc>
                <a:spcPct val="150000"/>
              </a:lnSpc>
              <a:spcBef>
                <a:spcPct val="0"/>
              </a:spcBef>
              <a:spcAft>
                <a:spcPct val="0"/>
              </a:spcAft>
              <a:buFont typeface="+mj-lt"/>
              <a:buAutoNum type="arabicPeriod"/>
            </a:pPr>
            <a:r>
              <a:rPr lang="ja-JP" altLang="en-US" sz="2400" dirty="0">
                <a:latin typeface="Meiryo UI" panose="020B0604030504040204" pitchFamily="50" charset="-128"/>
                <a:ea typeface="Meiryo UI" panose="020B0604030504040204" pitchFamily="50" charset="-128"/>
              </a:rPr>
              <a:t>その他</a:t>
            </a:r>
            <a:endParaRPr lang="en-US" altLang="ja-JP" sz="2400" dirty="0">
              <a:latin typeface="Meiryo UI" panose="020B0604030504040204" pitchFamily="50" charset="-128"/>
              <a:ea typeface="Meiryo UI" panose="020B0604030504040204" pitchFamily="50" charset="-128"/>
            </a:endParaRPr>
          </a:p>
          <a:p>
            <a:pPr marL="514350" lvl="0" indent="-514350" defTabSz="914400" eaLnBrk="0" fontAlgn="base" hangingPunct="0">
              <a:lnSpc>
                <a:spcPct val="150000"/>
              </a:lnSpc>
              <a:spcBef>
                <a:spcPct val="0"/>
              </a:spcBef>
              <a:spcAft>
                <a:spcPct val="0"/>
              </a:spcAft>
              <a:buFont typeface="+mj-lt"/>
              <a:buAutoNum type="arabicPeriod"/>
            </a:pPr>
            <a:r>
              <a:rPr lang="ja-JP" altLang="en-US" sz="2400" dirty="0">
                <a:latin typeface="Meiryo UI" panose="020B0604030504040204" pitchFamily="50" charset="-128"/>
                <a:ea typeface="Meiryo UI" panose="020B0604030504040204" pitchFamily="50" charset="-128"/>
              </a:rPr>
              <a:t>まとめ</a:t>
            </a:r>
          </a:p>
        </p:txBody>
      </p:sp>
      <p:sp>
        <p:nvSpPr>
          <p:cNvPr id="10" name="スライド番号プレースホルダー 3">
            <a:extLst>
              <a:ext uri="{FF2B5EF4-FFF2-40B4-BE49-F238E27FC236}">
                <a16:creationId xmlns:a16="http://schemas.microsoft.com/office/drawing/2014/main" id="{3F97B048-2B5C-4121-8F57-13928CD7D1D5}"/>
              </a:ext>
            </a:extLst>
          </p:cNvPr>
          <p:cNvSpPr>
            <a:spLocks noGrp="1"/>
          </p:cNvSpPr>
          <p:nvPr>
            <p:ph type="sldNum" sz="quarter" idx="12"/>
          </p:nvPr>
        </p:nvSpPr>
        <p:spPr>
          <a:xfrm>
            <a:off x="7086600" y="6450111"/>
            <a:ext cx="2057400" cy="365125"/>
          </a:xfrm>
        </p:spPr>
        <p:txBody>
          <a:bodyPr/>
          <a:lstStyle/>
          <a:p>
            <a:pPr>
              <a:defRPr/>
            </a:pPr>
            <a:fld id="{65570990-FDCB-484E-AAAF-5A78425863A6}" type="slidenum">
              <a:rPr lang="en-US" altLang="ja-JP" smtClean="0">
                <a:latin typeface="Meiryo UI" panose="020B0604030504040204" pitchFamily="50" charset="-128"/>
                <a:ea typeface="Meiryo UI" panose="020B0604030504040204" pitchFamily="50" charset="-128"/>
              </a:rPr>
              <a:pPr>
                <a:defRPr/>
              </a:pPr>
              <a:t>3</a:t>
            </a:fld>
            <a:endParaRPr lang="en-US" altLang="ja-JP">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82981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AD6AA4-C1BE-4DA6-8DB8-8D1FA4E56512}"/>
              </a:ext>
            </a:extLst>
          </p:cNvPr>
          <p:cNvSpPr>
            <a:spLocks noGrp="1"/>
          </p:cNvSpPr>
          <p:nvPr>
            <p:ph type="title"/>
          </p:nvPr>
        </p:nvSpPr>
        <p:spPr>
          <a:xfrm>
            <a:off x="89800" y="-18124"/>
            <a:ext cx="8229600" cy="97836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r>
              <a:rPr lang="ja-JP" altLang="en-US" b="1" dirty="0">
                <a:solidFill>
                  <a:schemeClr val="tx2"/>
                </a:solidFill>
                <a:latin typeface="Meiryo UI" panose="020B0604030504040204" pitchFamily="50" charset="-128"/>
                <a:ea typeface="Meiryo UI" panose="020B0604030504040204" pitchFamily="50" charset="-128"/>
              </a:rPr>
              <a:t>国際教育センターとは？</a:t>
            </a:r>
          </a:p>
        </p:txBody>
      </p:sp>
      <p:sp>
        <p:nvSpPr>
          <p:cNvPr id="12" name="テキスト ボックス 11">
            <a:extLst>
              <a:ext uri="{FF2B5EF4-FFF2-40B4-BE49-F238E27FC236}">
                <a16:creationId xmlns:a16="http://schemas.microsoft.com/office/drawing/2014/main" id="{6E2A8C51-BC0E-40C2-B5AF-7F8AFAA28B62}"/>
              </a:ext>
            </a:extLst>
          </p:cNvPr>
          <p:cNvSpPr txBox="1"/>
          <p:nvPr/>
        </p:nvSpPr>
        <p:spPr>
          <a:xfrm>
            <a:off x="467904" y="5129576"/>
            <a:ext cx="8145338" cy="1569660"/>
          </a:xfrm>
          <a:prstGeom prst="rect">
            <a:avLst/>
          </a:prstGeom>
          <a:noFill/>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国際教育センターは、主に留学生の皆さんにとって重要な、</a:t>
            </a:r>
            <a:r>
              <a:rPr kumimoji="1" lang="ja-JP" altLang="en-US" sz="2400" b="1" dirty="0">
                <a:latin typeface="Meiryo UI" panose="020B0604030504040204" pitchFamily="50" charset="-128"/>
                <a:ea typeface="Meiryo UI" panose="020B0604030504040204" pitchFamily="50" charset="-128"/>
              </a:rPr>
              <a:t>「生活相談」 </a:t>
            </a:r>
            <a:r>
              <a:rPr lang="ja-JP" altLang="en-US" sz="2400" b="1" dirty="0">
                <a:latin typeface="Meiryo UI" panose="020B0604030504040204" pitchFamily="50" charset="-128"/>
                <a:ea typeface="Meiryo UI" panose="020B0604030504040204" pitchFamily="50" charset="-128"/>
              </a:rPr>
              <a:t>「在留資格」 </a:t>
            </a:r>
            <a:r>
              <a:rPr kumimoji="1" lang="ja-JP" altLang="en-US" sz="2400" b="1" dirty="0">
                <a:latin typeface="Meiryo UI" panose="020B0604030504040204" pitchFamily="50" charset="-128"/>
                <a:ea typeface="Meiryo UI" panose="020B0604030504040204" pitchFamily="50" charset="-128"/>
              </a:rPr>
              <a:t>「経済支援」 </a:t>
            </a:r>
            <a:r>
              <a:rPr kumimoji="1" lang="ja-JP" altLang="en-US" sz="2400" dirty="0">
                <a:latin typeface="Meiryo UI" panose="020B0604030504040204" pitchFamily="50" charset="-128"/>
                <a:ea typeface="Meiryo UI" panose="020B0604030504040204" pitchFamily="50" charset="-128"/>
              </a:rPr>
              <a:t>の３つについて</a:t>
            </a:r>
            <a:r>
              <a:rPr lang="ja-JP" altLang="en-US" sz="2400" dirty="0">
                <a:latin typeface="Meiryo UI" panose="020B0604030504040204" pitchFamily="50" charset="-128"/>
                <a:ea typeface="Meiryo UI" panose="020B0604030504040204" pitchFamily="50" charset="-128"/>
              </a:rPr>
              <a:t>サポートをしています。他には国際交流イベント・国際寮・第</a:t>
            </a:r>
            <a:r>
              <a:rPr lang="en-US" altLang="ja-JP" sz="2400" dirty="0">
                <a:latin typeface="Meiryo UI" panose="020B0604030504040204" pitchFamily="50" charset="-128"/>
                <a:ea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rPr>
              <a:t>国への留学に係わることもサポートしています。</a:t>
            </a:r>
            <a:endParaRPr lang="en-US" altLang="ja-JP" sz="2400" dirty="0">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248C152C-AEAC-4EF4-9E81-FE24E1CC3765}"/>
              </a:ext>
            </a:extLst>
          </p:cNvPr>
          <p:cNvPicPr>
            <a:picLocks noChangeAspect="1"/>
          </p:cNvPicPr>
          <p:nvPr/>
        </p:nvPicPr>
        <p:blipFill>
          <a:blip r:embed="rId3">
            <a:duotone>
              <a:prstClr val="black"/>
              <a:schemeClr val="accent5">
                <a:tint val="45000"/>
                <a:satMod val="400000"/>
              </a:schemeClr>
            </a:duotone>
          </a:blip>
          <a:stretch>
            <a:fillRect/>
          </a:stretch>
        </p:blipFill>
        <p:spPr>
          <a:xfrm>
            <a:off x="0" y="813686"/>
            <a:ext cx="9144000" cy="113704"/>
          </a:xfrm>
          <a:prstGeom prst="rect">
            <a:avLst/>
          </a:prstGeom>
        </p:spPr>
      </p:pic>
      <p:sp>
        <p:nvSpPr>
          <p:cNvPr id="16" name="スライド番号プレースホルダー 3">
            <a:extLst>
              <a:ext uri="{FF2B5EF4-FFF2-40B4-BE49-F238E27FC236}">
                <a16:creationId xmlns:a16="http://schemas.microsoft.com/office/drawing/2014/main" id="{EDDF52E1-926C-4FE3-AF63-F762F133D282}"/>
              </a:ext>
            </a:extLst>
          </p:cNvPr>
          <p:cNvSpPr>
            <a:spLocks noGrp="1"/>
          </p:cNvSpPr>
          <p:nvPr>
            <p:ph type="sldNum" sz="quarter" idx="12"/>
          </p:nvPr>
        </p:nvSpPr>
        <p:spPr>
          <a:xfrm>
            <a:off x="7086600" y="6450111"/>
            <a:ext cx="2057400" cy="365125"/>
          </a:xfrm>
        </p:spPr>
        <p:txBody>
          <a:bodyPr/>
          <a:lstStyle/>
          <a:p>
            <a:pPr>
              <a:defRPr/>
            </a:pPr>
            <a:fld id="{65570990-FDCB-484E-AAAF-5A78425863A6}" type="slidenum">
              <a:rPr lang="en-US" altLang="ja-JP" smtClean="0">
                <a:latin typeface="Meiryo UI" panose="020B0604030504040204" pitchFamily="50" charset="-128"/>
                <a:ea typeface="Meiryo UI" panose="020B0604030504040204" pitchFamily="50" charset="-128"/>
              </a:rPr>
              <a:pPr>
                <a:defRPr/>
              </a:pPr>
              <a:t>4</a:t>
            </a:fld>
            <a:endParaRPr lang="en-US" altLang="ja-JP">
              <a:latin typeface="Meiryo UI" panose="020B0604030504040204" pitchFamily="50" charset="-128"/>
              <a:ea typeface="Meiryo UI" panose="020B0604030504040204" pitchFamily="50" charset="-128"/>
            </a:endParaRPr>
          </a:p>
        </p:txBody>
      </p:sp>
      <p:grpSp>
        <p:nvGrpSpPr>
          <p:cNvPr id="18" name="グループ化 17">
            <a:extLst>
              <a:ext uri="{FF2B5EF4-FFF2-40B4-BE49-F238E27FC236}">
                <a16:creationId xmlns:a16="http://schemas.microsoft.com/office/drawing/2014/main" id="{F4C5FF69-5599-423F-82D3-275942C8F22E}"/>
              </a:ext>
            </a:extLst>
          </p:cNvPr>
          <p:cNvGrpSpPr/>
          <p:nvPr/>
        </p:nvGrpSpPr>
        <p:grpSpPr>
          <a:xfrm>
            <a:off x="821427" y="1016791"/>
            <a:ext cx="7497973" cy="4212409"/>
            <a:chOff x="736978" y="1052736"/>
            <a:chExt cx="7683691" cy="4248472"/>
          </a:xfrm>
        </p:grpSpPr>
        <p:sp>
          <p:nvSpPr>
            <p:cNvPr id="19" name="四角形: 角を丸くする 18">
              <a:extLst>
                <a:ext uri="{FF2B5EF4-FFF2-40B4-BE49-F238E27FC236}">
                  <a16:creationId xmlns:a16="http://schemas.microsoft.com/office/drawing/2014/main" id="{A55726B3-D6EC-43CC-83A3-81007BF3C2D1}"/>
                </a:ext>
              </a:extLst>
            </p:cNvPr>
            <p:cNvSpPr/>
            <p:nvPr/>
          </p:nvSpPr>
          <p:spPr>
            <a:xfrm>
              <a:off x="736978" y="1052736"/>
              <a:ext cx="7683691" cy="4248472"/>
            </a:xfrm>
            <a:prstGeom prst="roundRect">
              <a:avLst>
                <a:gd name="adj" fmla="val 6387"/>
              </a:avLst>
            </a:prstGeom>
            <a:solidFill>
              <a:srgbClr val="FCEBD1">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0" name="四角形: 角を丸くする 19">
              <a:extLst>
                <a:ext uri="{FF2B5EF4-FFF2-40B4-BE49-F238E27FC236}">
                  <a16:creationId xmlns:a16="http://schemas.microsoft.com/office/drawing/2014/main" id="{6E4EB728-5F4A-4ED4-990A-63C0D4CC959D}"/>
                </a:ext>
              </a:extLst>
            </p:cNvPr>
            <p:cNvSpPr/>
            <p:nvPr/>
          </p:nvSpPr>
          <p:spPr>
            <a:xfrm>
              <a:off x="899592" y="1176170"/>
              <a:ext cx="7344816" cy="725168"/>
            </a:xfrm>
            <a:prstGeom prst="roundRect">
              <a:avLst/>
            </a:prstGeom>
            <a:solidFill>
              <a:schemeClr val="accent5">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schemeClr val="tx1"/>
                  </a:solidFill>
                </a:rPr>
                <a:t>留学生</a:t>
              </a:r>
            </a:p>
          </p:txBody>
        </p:sp>
        <p:sp>
          <p:nvSpPr>
            <p:cNvPr id="21" name="四角形: 角を丸くする 20">
              <a:extLst>
                <a:ext uri="{FF2B5EF4-FFF2-40B4-BE49-F238E27FC236}">
                  <a16:creationId xmlns:a16="http://schemas.microsoft.com/office/drawing/2014/main" id="{F822A564-993B-44C5-9E52-8967D47806B7}"/>
                </a:ext>
              </a:extLst>
            </p:cNvPr>
            <p:cNvSpPr/>
            <p:nvPr/>
          </p:nvSpPr>
          <p:spPr>
            <a:xfrm>
              <a:off x="3181130" y="2036090"/>
              <a:ext cx="2836922" cy="2259818"/>
            </a:xfrm>
            <a:prstGeom prst="roundRect">
              <a:avLst>
                <a:gd name="adj" fmla="val 1151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b="1" dirty="0"/>
                <a:t>在留資格</a:t>
              </a:r>
            </a:p>
          </p:txBody>
        </p:sp>
        <p:sp>
          <p:nvSpPr>
            <p:cNvPr id="22" name="四角形: 角を丸くする 21">
              <a:extLst>
                <a:ext uri="{FF2B5EF4-FFF2-40B4-BE49-F238E27FC236}">
                  <a16:creationId xmlns:a16="http://schemas.microsoft.com/office/drawing/2014/main" id="{243681C9-39EA-447D-95CB-34590134095A}"/>
                </a:ext>
              </a:extLst>
            </p:cNvPr>
            <p:cNvSpPr/>
            <p:nvPr/>
          </p:nvSpPr>
          <p:spPr>
            <a:xfrm>
              <a:off x="899592" y="2008520"/>
              <a:ext cx="2118922" cy="2259818"/>
            </a:xfrm>
            <a:prstGeom prst="roundRect">
              <a:avLst>
                <a:gd name="adj" fmla="val 12159"/>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b="1" dirty="0"/>
                <a:t>生活相談</a:t>
              </a:r>
            </a:p>
          </p:txBody>
        </p:sp>
        <p:sp>
          <p:nvSpPr>
            <p:cNvPr id="23" name="四角形: 角を丸くする 22">
              <a:extLst>
                <a:ext uri="{FF2B5EF4-FFF2-40B4-BE49-F238E27FC236}">
                  <a16:creationId xmlns:a16="http://schemas.microsoft.com/office/drawing/2014/main" id="{A3F84F19-EE3F-4C51-914D-FF82D6BAD5E3}"/>
                </a:ext>
              </a:extLst>
            </p:cNvPr>
            <p:cNvSpPr/>
            <p:nvPr/>
          </p:nvSpPr>
          <p:spPr>
            <a:xfrm>
              <a:off x="6142384" y="2016287"/>
              <a:ext cx="2118922" cy="2259818"/>
            </a:xfrm>
            <a:prstGeom prst="roundRect">
              <a:avLst>
                <a:gd name="adj" fmla="val 1151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b="1" dirty="0"/>
                <a:t>経済支援</a:t>
              </a:r>
            </a:p>
          </p:txBody>
        </p:sp>
        <p:sp>
          <p:nvSpPr>
            <p:cNvPr id="24" name="四角形: 角を丸くする 23">
              <a:extLst>
                <a:ext uri="{FF2B5EF4-FFF2-40B4-BE49-F238E27FC236}">
                  <a16:creationId xmlns:a16="http://schemas.microsoft.com/office/drawing/2014/main" id="{B9EEB542-3863-4588-8F2F-59F8375BDE6A}"/>
                </a:ext>
              </a:extLst>
            </p:cNvPr>
            <p:cNvSpPr/>
            <p:nvPr/>
          </p:nvSpPr>
          <p:spPr>
            <a:xfrm>
              <a:off x="899592" y="4403091"/>
              <a:ext cx="7344816" cy="725168"/>
            </a:xfrm>
            <a:prstGeom prst="roundRect">
              <a:avLst/>
            </a:prstGeom>
            <a:solidFill>
              <a:schemeClr val="accent5">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solidFill>
                </a:rPr>
                <a:t>国際教育センター</a:t>
              </a:r>
            </a:p>
          </p:txBody>
        </p:sp>
      </p:grpSp>
    </p:spTree>
    <p:extLst>
      <p:ext uri="{BB962C8B-B14F-4D97-AF65-F5344CB8AC3E}">
        <p14:creationId xmlns:p14="http://schemas.microsoft.com/office/powerpoint/2010/main" val="3459985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AD6AA4-C1BE-4DA6-8DB8-8D1FA4E56512}"/>
              </a:ext>
            </a:extLst>
          </p:cNvPr>
          <p:cNvSpPr>
            <a:spLocks noGrp="1"/>
          </p:cNvSpPr>
          <p:nvPr>
            <p:ph type="title"/>
          </p:nvPr>
        </p:nvSpPr>
        <p:spPr>
          <a:xfrm>
            <a:off x="89800" y="-18124"/>
            <a:ext cx="8229600" cy="97836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r>
              <a:rPr lang="ja-JP" altLang="en-US" b="1" dirty="0">
                <a:solidFill>
                  <a:schemeClr val="tx2"/>
                </a:solidFill>
                <a:latin typeface="Meiryo UI" panose="020B0604030504040204" pitchFamily="50" charset="-128"/>
                <a:ea typeface="Meiryo UI" panose="020B0604030504040204" pitchFamily="50" charset="-128"/>
              </a:rPr>
              <a:t>国際教育センターとは？</a:t>
            </a:r>
          </a:p>
        </p:txBody>
      </p:sp>
      <p:pic>
        <p:nvPicPr>
          <p:cNvPr id="13" name="図 12">
            <a:extLst>
              <a:ext uri="{FF2B5EF4-FFF2-40B4-BE49-F238E27FC236}">
                <a16:creationId xmlns:a16="http://schemas.microsoft.com/office/drawing/2014/main" id="{248C152C-AEAC-4EF4-9E81-FE24E1CC3765}"/>
              </a:ext>
            </a:extLst>
          </p:cNvPr>
          <p:cNvPicPr>
            <a:picLocks noChangeAspect="1"/>
          </p:cNvPicPr>
          <p:nvPr/>
        </p:nvPicPr>
        <p:blipFill>
          <a:blip r:embed="rId3">
            <a:duotone>
              <a:prstClr val="black"/>
              <a:schemeClr val="accent5">
                <a:tint val="45000"/>
                <a:satMod val="400000"/>
              </a:schemeClr>
            </a:duotone>
          </a:blip>
          <a:stretch>
            <a:fillRect/>
          </a:stretch>
        </p:blipFill>
        <p:spPr>
          <a:xfrm>
            <a:off x="0" y="813686"/>
            <a:ext cx="9144000" cy="113704"/>
          </a:xfrm>
          <a:prstGeom prst="rect">
            <a:avLst/>
          </a:prstGeom>
        </p:spPr>
      </p:pic>
      <p:sp>
        <p:nvSpPr>
          <p:cNvPr id="16" name="スライド番号プレースホルダー 3">
            <a:extLst>
              <a:ext uri="{FF2B5EF4-FFF2-40B4-BE49-F238E27FC236}">
                <a16:creationId xmlns:a16="http://schemas.microsoft.com/office/drawing/2014/main" id="{EDDF52E1-926C-4FE3-AF63-F762F133D282}"/>
              </a:ext>
            </a:extLst>
          </p:cNvPr>
          <p:cNvSpPr>
            <a:spLocks noGrp="1"/>
          </p:cNvSpPr>
          <p:nvPr>
            <p:ph type="sldNum" sz="quarter" idx="12"/>
          </p:nvPr>
        </p:nvSpPr>
        <p:spPr>
          <a:xfrm>
            <a:off x="7086600" y="6450111"/>
            <a:ext cx="2057400" cy="365125"/>
          </a:xfrm>
        </p:spPr>
        <p:txBody>
          <a:bodyPr/>
          <a:lstStyle/>
          <a:p>
            <a:pPr>
              <a:defRPr/>
            </a:pPr>
            <a:fld id="{65570990-FDCB-484E-AAAF-5A78425863A6}" type="slidenum">
              <a:rPr lang="en-US" altLang="ja-JP" smtClean="0">
                <a:latin typeface="Meiryo UI" panose="020B0604030504040204" pitchFamily="50" charset="-128"/>
                <a:ea typeface="Meiryo UI" panose="020B0604030504040204" pitchFamily="50" charset="-128"/>
              </a:rPr>
              <a:pPr>
                <a:defRPr/>
              </a:pPr>
              <a:t>5</a:t>
            </a:fld>
            <a:endParaRPr lang="en-US" altLang="ja-JP">
              <a:latin typeface="Meiryo UI" panose="020B0604030504040204" pitchFamily="50" charset="-128"/>
              <a:ea typeface="Meiryo UI" panose="020B0604030504040204" pitchFamily="50" charset="-128"/>
            </a:endParaRPr>
          </a:p>
        </p:txBody>
      </p:sp>
      <p:grpSp>
        <p:nvGrpSpPr>
          <p:cNvPr id="18" name="グループ化 17">
            <a:extLst>
              <a:ext uri="{FF2B5EF4-FFF2-40B4-BE49-F238E27FC236}">
                <a16:creationId xmlns:a16="http://schemas.microsoft.com/office/drawing/2014/main" id="{F4C5FF69-5599-423F-82D3-275942C8F22E}"/>
              </a:ext>
            </a:extLst>
          </p:cNvPr>
          <p:cNvGrpSpPr/>
          <p:nvPr/>
        </p:nvGrpSpPr>
        <p:grpSpPr>
          <a:xfrm>
            <a:off x="650659" y="1035161"/>
            <a:ext cx="7497973" cy="4212409"/>
            <a:chOff x="736978" y="1052736"/>
            <a:chExt cx="7683691" cy="4248472"/>
          </a:xfrm>
        </p:grpSpPr>
        <p:sp>
          <p:nvSpPr>
            <p:cNvPr id="19" name="四角形: 角を丸くする 18">
              <a:extLst>
                <a:ext uri="{FF2B5EF4-FFF2-40B4-BE49-F238E27FC236}">
                  <a16:creationId xmlns:a16="http://schemas.microsoft.com/office/drawing/2014/main" id="{A55726B3-D6EC-43CC-83A3-81007BF3C2D1}"/>
                </a:ext>
              </a:extLst>
            </p:cNvPr>
            <p:cNvSpPr/>
            <p:nvPr/>
          </p:nvSpPr>
          <p:spPr>
            <a:xfrm>
              <a:off x="736978" y="1052736"/>
              <a:ext cx="7683691" cy="4248472"/>
            </a:xfrm>
            <a:prstGeom prst="roundRect">
              <a:avLst>
                <a:gd name="adj" fmla="val 6387"/>
              </a:avLst>
            </a:prstGeom>
            <a:solidFill>
              <a:srgbClr val="FCEBD1">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0" name="四角形: 角を丸くする 19">
              <a:extLst>
                <a:ext uri="{FF2B5EF4-FFF2-40B4-BE49-F238E27FC236}">
                  <a16:creationId xmlns:a16="http://schemas.microsoft.com/office/drawing/2014/main" id="{6E4EB728-5F4A-4ED4-990A-63C0D4CC959D}"/>
                </a:ext>
              </a:extLst>
            </p:cNvPr>
            <p:cNvSpPr/>
            <p:nvPr/>
          </p:nvSpPr>
          <p:spPr>
            <a:xfrm>
              <a:off x="899592" y="1105425"/>
              <a:ext cx="7344816" cy="681675"/>
            </a:xfrm>
            <a:prstGeom prst="roundRect">
              <a:avLst/>
            </a:prstGeom>
            <a:solidFill>
              <a:schemeClr val="accent5">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schemeClr val="tx1"/>
                  </a:solidFill>
                </a:rPr>
                <a:t>留学生</a:t>
              </a:r>
            </a:p>
          </p:txBody>
        </p:sp>
        <p:sp>
          <p:nvSpPr>
            <p:cNvPr id="21" name="四角形: 角を丸くする 20">
              <a:extLst>
                <a:ext uri="{FF2B5EF4-FFF2-40B4-BE49-F238E27FC236}">
                  <a16:creationId xmlns:a16="http://schemas.microsoft.com/office/drawing/2014/main" id="{F822A564-993B-44C5-9E52-8967D47806B7}"/>
                </a:ext>
              </a:extLst>
            </p:cNvPr>
            <p:cNvSpPr/>
            <p:nvPr/>
          </p:nvSpPr>
          <p:spPr>
            <a:xfrm>
              <a:off x="3204156" y="2005363"/>
              <a:ext cx="2765850" cy="2259818"/>
            </a:xfrm>
            <a:prstGeom prst="roundRect">
              <a:avLst>
                <a:gd name="adj" fmla="val 11514"/>
              </a:avLst>
            </a:prstGeom>
            <a:solidFill>
              <a:srgbClr val="FFC000"/>
            </a:solidFill>
            <a:ln w="762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b="1" dirty="0"/>
                <a:t>在留資格</a:t>
              </a:r>
            </a:p>
          </p:txBody>
        </p:sp>
        <p:sp>
          <p:nvSpPr>
            <p:cNvPr id="22" name="四角形: 角を丸くする 21">
              <a:extLst>
                <a:ext uri="{FF2B5EF4-FFF2-40B4-BE49-F238E27FC236}">
                  <a16:creationId xmlns:a16="http://schemas.microsoft.com/office/drawing/2014/main" id="{243681C9-39EA-447D-95CB-34590134095A}"/>
                </a:ext>
              </a:extLst>
            </p:cNvPr>
            <p:cNvSpPr/>
            <p:nvPr/>
          </p:nvSpPr>
          <p:spPr>
            <a:xfrm>
              <a:off x="899592" y="2008520"/>
              <a:ext cx="2118922" cy="2259818"/>
            </a:xfrm>
            <a:prstGeom prst="roundRect">
              <a:avLst>
                <a:gd name="adj" fmla="val 12159"/>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b="1" dirty="0"/>
                <a:t>生活相談</a:t>
              </a:r>
            </a:p>
          </p:txBody>
        </p:sp>
        <p:sp>
          <p:nvSpPr>
            <p:cNvPr id="23" name="四角形: 角を丸くする 22">
              <a:extLst>
                <a:ext uri="{FF2B5EF4-FFF2-40B4-BE49-F238E27FC236}">
                  <a16:creationId xmlns:a16="http://schemas.microsoft.com/office/drawing/2014/main" id="{A3F84F19-EE3F-4C51-914D-FF82D6BAD5E3}"/>
                </a:ext>
              </a:extLst>
            </p:cNvPr>
            <p:cNvSpPr/>
            <p:nvPr/>
          </p:nvSpPr>
          <p:spPr>
            <a:xfrm>
              <a:off x="6155646" y="2005363"/>
              <a:ext cx="2118922" cy="2259818"/>
            </a:xfrm>
            <a:prstGeom prst="roundRect">
              <a:avLst>
                <a:gd name="adj" fmla="val 1151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b="1" dirty="0"/>
                <a:t>経済支援</a:t>
              </a:r>
            </a:p>
          </p:txBody>
        </p:sp>
        <p:sp>
          <p:nvSpPr>
            <p:cNvPr id="24" name="四角形: 角を丸くする 23">
              <a:extLst>
                <a:ext uri="{FF2B5EF4-FFF2-40B4-BE49-F238E27FC236}">
                  <a16:creationId xmlns:a16="http://schemas.microsoft.com/office/drawing/2014/main" id="{B9EEB542-3863-4588-8F2F-59F8375BDE6A}"/>
                </a:ext>
              </a:extLst>
            </p:cNvPr>
            <p:cNvSpPr/>
            <p:nvPr/>
          </p:nvSpPr>
          <p:spPr>
            <a:xfrm>
              <a:off x="899592" y="4403091"/>
              <a:ext cx="7344816" cy="725168"/>
            </a:xfrm>
            <a:prstGeom prst="roundRect">
              <a:avLst/>
            </a:prstGeom>
            <a:solidFill>
              <a:schemeClr val="accent5">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solidFill>
                </a:rPr>
                <a:t>国際教育センター</a:t>
              </a:r>
            </a:p>
          </p:txBody>
        </p:sp>
      </p:grpSp>
      <p:sp>
        <p:nvSpPr>
          <p:cNvPr id="14" name="&quot;禁止&quot;マーク 13">
            <a:extLst>
              <a:ext uri="{FF2B5EF4-FFF2-40B4-BE49-F238E27FC236}">
                <a16:creationId xmlns:a16="http://schemas.microsoft.com/office/drawing/2014/main" id="{237575F5-BA74-4929-863A-21AF298868A0}"/>
              </a:ext>
            </a:extLst>
          </p:cNvPr>
          <p:cNvSpPr/>
          <p:nvPr/>
        </p:nvSpPr>
        <p:spPr>
          <a:xfrm>
            <a:off x="3990507" y="2626353"/>
            <a:ext cx="818275" cy="818275"/>
          </a:xfrm>
          <a:prstGeom prst="noSmoking">
            <a:avLst>
              <a:gd name="adj" fmla="val 12709"/>
            </a:avLst>
          </a:prstGeom>
          <a:solidFill>
            <a:srgbClr val="FF0066"/>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5" name="矢印: 左右 24">
            <a:extLst>
              <a:ext uri="{FF2B5EF4-FFF2-40B4-BE49-F238E27FC236}">
                <a16:creationId xmlns:a16="http://schemas.microsoft.com/office/drawing/2014/main" id="{10FEED74-42EC-4502-9264-046F9E693B1B}"/>
              </a:ext>
            </a:extLst>
          </p:cNvPr>
          <p:cNvSpPr/>
          <p:nvPr/>
        </p:nvSpPr>
        <p:spPr>
          <a:xfrm rot="2708454">
            <a:off x="5829520" y="1743796"/>
            <a:ext cx="813895" cy="438670"/>
          </a:xfrm>
          <a:prstGeom prst="leftRightArrow">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矢印: 左右 25">
            <a:extLst>
              <a:ext uri="{FF2B5EF4-FFF2-40B4-BE49-F238E27FC236}">
                <a16:creationId xmlns:a16="http://schemas.microsoft.com/office/drawing/2014/main" id="{E686549C-05E3-4CF7-BA5A-FD062E58DD80}"/>
              </a:ext>
            </a:extLst>
          </p:cNvPr>
          <p:cNvSpPr/>
          <p:nvPr/>
        </p:nvSpPr>
        <p:spPr>
          <a:xfrm rot="5400000">
            <a:off x="4111615" y="1715994"/>
            <a:ext cx="576063" cy="440382"/>
          </a:xfrm>
          <a:prstGeom prst="leftRightArrow">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四角形: 角を丸くする 26">
            <a:extLst>
              <a:ext uri="{FF2B5EF4-FFF2-40B4-BE49-F238E27FC236}">
                <a16:creationId xmlns:a16="http://schemas.microsoft.com/office/drawing/2014/main" id="{2B6688CF-6FAC-4114-962E-68A09FE43F70}"/>
              </a:ext>
            </a:extLst>
          </p:cNvPr>
          <p:cNvSpPr/>
          <p:nvPr/>
        </p:nvSpPr>
        <p:spPr>
          <a:xfrm>
            <a:off x="5337185" y="1144069"/>
            <a:ext cx="2781835" cy="476517"/>
          </a:xfrm>
          <a:prstGeom prst="roundRect">
            <a:avLst>
              <a:gd name="adj" fmla="val 50000"/>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Meiryo UI" panose="020B0604030504040204" pitchFamily="50" charset="-128"/>
                <a:ea typeface="Meiryo UI" panose="020B0604030504040204" pitchFamily="50" charset="-128"/>
              </a:rPr>
              <a:t>学修・研究をする！</a:t>
            </a:r>
          </a:p>
        </p:txBody>
      </p:sp>
      <p:sp>
        <p:nvSpPr>
          <p:cNvPr id="28" name="&quot;禁止&quot;マーク 27">
            <a:extLst>
              <a:ext uri="{FF2B5EF4-FFF2-40B4-BE49-F238E27FC236}">
                <a16:creationId xmlns:a16="http://schemas.microsoft.com/office/drawing/2014/main" id="{1A230E95-8993-4FDB-8889-092A19974256}"/>
              </a:ext>
            </a:extLst>
          </p:cNvPr>
          <p:cNvSpPr/>
          <p:nvPr/>
        </p:nvSpPr>
        <p:spPr>
          <a:xfrm>
            <a:off x="6289044" y="939136"/>
            <a:ext cx="818275" cy="818275"/>
          </a:xfrm>
          <a:prstGeom prst="noSmoking">
            <a:avLst>
              <a:gd name="adj" fmla="val 12709"/>
            </a:avLst>
          </a:prstGeom>
          <a:solidFill>
            <a:srgbClr val="FF0066"/>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9" name="テキスト ボックス 28">
            <a:extLst>
              <a:ext uri="{FF2B5EF4-FFF2-40B4-BE49-F238E27FC236}">
                <a16:creationId xmlns:a16="http://schemas.microsoft.com/office/drawing/2014/main" id="{3B8C8B17-3AD3-466C-AEB6-5786924AA399}"/>
              </a:ext>
            </a:extLst>
          </p:cNvPr>
          <p:cNvSpPr txBox="1"/>
          <p:nvPr/>
        </p:nvSpPr>
        <p:spPr>
          <a:xfrm>
            <a:off x="517290" y="5110745"/>
            <a:ext cx="8423907" cy="830997"/>
          </a:xfrm>
          <a:prstGeom prst="rect">
            <a:avLst/>
          </a:prstGeom>
          <a:noFill/>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生活面・経済面で不調があると、学修活動に悪い影響が生じます。</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その結果、成績が悪くなる ⇒ 在留資格「留学」を保持できなくなる。</a:t>
            </a:r>
            <a:endParaRPr kumimoji="1" lang="en-US" altLang="ja-JP" sz="2400" dirty="0">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6DA81D70-6732-451D-801C-F44966E59640}"/>
              </a:ext>
            </a:extLst>
          </p:cNvPr>
          <p:cNvSpPr/>
          <p:nvPr/>
        </p:nvSpPr>
        <p:spPr>
          <a:xfrm>
            <a:off x="992661" y="5828811"/>
            <a:ext cx="8102408" cy="830997"/>
          </a:xfrm>
          <a:prstGeom prst="rect">
            <a:avLst/>
          </a:prstGeom>
        </p:spPr>
        <p:txBody>
          <a:bodyPr wrap="square">
            <a:spAutoFit/>
          </a:bodyPr>
          <a:lstStyle/>
          <a:p>
            <a:r>
              <a:rPr kumimoji="1" lang="ja-JP" altLang="en-US" sz="2400" b="1" u="sng" dirty="0">
                <a:solidFill>
                  <a:schemeClr val="accent5">
                    <a:lumMod val="75000"/>
                  </a:schemeClr>
                </a:solidFill>
                <a:latin typeface="Meiryo UI" panose="020B0604030504040204" pitchFamily="50" charset="-128"/>
                <a:ea typeface="Meiryo UI" panose="020B0604030504040204" pitchFamily="50" charset="-128"/>
              </a:rPr>
              <a:t>学修・研究をきちんとできていないと、在留資格「留学」を失う</a:t>
            </a:r>
            <a:br>
              <a:rPr kumimoji="1" lang="en-US" altLang="ja-JP" sz="2400" b="1" u="sng" dirty="0">
                <a:solidFill>
                  <a:schemeClr val="accent5">
                    <a:lumMod val="75000"/>
                  </a:schemeClr>
                </a:solidFill>
                <a:latin typeface="Meiryo UI" panose="020B0604030504040204" pitchFamily="50" charset="-128"/>
                <a:ea typeface="Meiryo UI" panose="020B0604030504040204" pitchFamily="50" charset="-128"/>
              </a:rPr>
            </a:br>
            <a:r>
              <a:rPr kumimoji="1" lang="ja-JP" altLang="en-US" sz="2400" dirty="0">
                <a:latin typeface="Meiryo UI" panose="020B0604030504040204" pitchFamily="50" charset="-128"/>
                <a:ea typeface="Meiryo UI" panose="020B0604030504040204" pitchFamily="50" charset="-128"/>
              </a:rPr>
              <a:t>可能性がある</a:t>
            </a:r>
            <a:r>
              <a:rPr kumimoji="1" lang="ja-JP" altLang="en-US" sz="2000" dirty="0">
                <a:latin typeface="Meiryo UI" panose="020B0604030504040204" pitchFamily="50" charset="-128"/>
                <a:ea typeface="Meiryo UI" panose="020B0604030504040204" pitchFamily="50" charset="-128"/>
              </a:rPr>
              <a:t>（在留資格更新が認められない、不法滞在と見なされる等）</a:t>
            </a:r>
            <a:endParaRPr kumimoji="1" lang="ja-JP" altLang="en-US" sz="2400" dirty="0">
              <a:latin typeface="Meiryo UI" panose="020B0604030504040204" pitchFamily="50" charset="-128"/>
              <a:ea typeface="Meiryo UI" panose="020B0604030504040204" pitchFamily="50" charset="-128"/>
            </a:endParaRPr>
          </a:p>
        </p:txBody>
      </p:sp>
      <p:sp>
        <p:nvSpPr>
          <p:cNvPr id="31" name="矢印: 右 30">
            <a:extLst>
              <a:ext uri="{FF2B5EF4-FFF2-40B4-BE49-F238E27FC236}">
                <a16:creationId xmlns:a16="http://schemas.microsoft.com/office/drawing/2014/main" id="{D85589F2-CD81-4F61-B9A8-26BA9618FD8F}"/>
              </a:ext>
            </a:extLst>
          </p:cNvPr>
          <p:cNvSpPr/>
          <p:nvPr/>
        </p:nvSpPr>
        <p:spPr>
          <a:xfrm>
            <a:off x="533901" y="5828811"/>
            <a:ext cx="406257" cy="830997"/>
          </a:xfrm>
          <a:prstGeom prst="rightArrow">
            <a:avLst/>
          </a:prstGeom>
          <a:solidFill>
            <a:schemeClr val="accent5">
              <a:lumMod val="40000"/>
              <a:lumOff val="6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矢印: 左右 31">
            <a:extLst>
              <a:ext uri="{FF2B5EF4-FFF2-40B4-BE49-F238E27FC236}">
                <a16:creationId xmlns:a16="http://schemas.microsoft.com/office/drawing/2014/main" id="{5DD5D2DE-E7AD-4F39-B511-4DF066685049}"/>
              </a:ext>
            </a:extLst>
          </p:cNvPr>
          <p:cNvSpPr/>
          <p:nvPr/>
        </p:nvSpPr>
        <p:spPr>
          <a:xfrm rot="18794695">
            <a:off x="2513191" y="1716850"/>
            <a:ext cx="813895" cy="438670"/>
          </a:xfrm>
          <a:prstGeom prst="leftRightArrow">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945325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AD6AA4-C1BE-4DA6-8DB8-8D1FA4E56512}"/>
              </a:ext>
            </a:extLst>
          </p:cNvPr>
          <p:cNvSpPr>
            <a:spLocks noGrp="1"/>
          </p:cNvSpPr>
          <p:nvPr>
            <p:ph type="title"/>
          </p:nvPr>
        </p:nvSpPr>
        <p:spPr>
          <a:xfrm>
            <a:off x="89800" y="-18124"/>
            <a:ext cx="8229600" cy="97836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p>
            <a:r>
              <a:rPr lang="ja-JP" altLang="en-US" sz="3200" b="1" dirty="0">
                <a:solidFill>
                  <a:schemeClr val="tx2"/>
                </a:solidFill>
                <a:latin typeface="Meiryo UI" panose="020B0604030504040204" pitchFamily="50" charset="-128"/>
                <a:ea typeface="Meiryo UI" panose="020B0604030504040204" pitchFamily="50" charset="-128"/>
              </a:rPr>
              <a:t>生活に係わる手続きについて</a:t>
            </a:r>
          </a:p>
        </p:txBody>
      </p:sp>
      <p:pic>
        <p:nvPicPr>
          <p:cNvPr id="13" name="図 12">
            <a:extLst>
              <a:ext uri="{FF2B5EF4-FFF2-40B4-BE49-F238E27FC236}">
                <a16:creationId xmlns:a16="http://schemas.microsoft.com/office/drawing/2014/main" id="{248C152C-AEAC-4EF4-9E81-FE24E1CC3765}"/>
              </a:ext>
            </a:extLst>
          </p:cNvPr>
          <p:cNvPicPr>
            <a:picLocks noChangeAspect="1"/>
          </p:cNvPicPr>
          <p:nvPr/>
        </p:nvPicPr>
        <p:blipFill>
          <a:blip r:embed="rId3">
            <a:duotone>
              <a:prstClr val="black"/>
              <a:schemeClr val="accent5">
                <a:tint val="45000"/>
                <a:satMod val="400000"/>
              </a:schemeClr>
            </a:duotone>
          </a:blip>
          <a:stretch>
            <a:fillRect/>
          </a:stretch>
        </p:blipFill>
        <p:spPr>
          <a:xfrm>
            <a:off x="0" y="903384"/>
            <a:ext cx="9144000" cy="113704"/>
          </a:xfrm>
          <a:prstGeom prst="rect">
            <a:avLst/>
          </a:prstGeom>
        </p:spPr>
      </p:pic>
      <p:sp>
        <p:nvSpPr>
          <p:cNvPr id="17" name="四角形: 角を丸くする 16">
            <a:extLst>
              <a:ext uri="{FF2B5EF4-FFF2-40B4-BE49-F238E27FC236}">
                <a16:creationId xmlns:a16="http://schemas.microsoft.com/office/drawing/2014/main" id="{176754A2-DE56-499A-989E-99FC34DEC09C}"/>
              </a:ext>
            </a:extLst>
          </p:cNvPr>
          <p:cNvSpPr/>
          <p:nvPr/>
        </p:nvSpPr>
        <p:spPr>
          <a:xfrm>
            <a:off x="7711920" y="290115"/>
            <a:ext cx="1214959" cy="385361"/>
          </a:xfrm>
          <a:prstGeom prst="roundRect">
            <a:avLst/>
          </a:prstGeom>
          <a:gradFill>
            <a:gsLst>
              <a:gs pos="100000">
                <a:schemeClr val="accent4">
                  <a:lumMod val="75000"/>
                </a:schemeClr>
              </a:gs>
              <a:gs pos="9000">
                <a:schemeClr val="accent4">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生活相談</a:t>
            </a:r>
          </a:p>
        </p:txBody>
      </p:sp>
      <p:sp>
        <p:nvSpPr>
          <p:cNvPr id="19" name="Rectangle 1">
            <a:extLst>
              <a:ext uri="{FF2B5EF4-FFF2-40B4-BE49-F238E27FC236}">
                <a16:creationId xmlns:a16="http://schemas.microsoft.com/office/drawing/2014/main" id="{A1D7C762-0108-4FA8-ADBD-3683F93AEC99}"/>
              </a:ext>
            </a:extLst>
          </p:cNvPr>
          <p:cNvSpPr>
            <a:spLocks noChangeArrowheads="1"/>
          </p:cNvSpPr>
          <p:nvPr/>
        </p:nvSpPr>
        <p:spPr bwMode="auto">
          <a:xfrm>
            <a:off x="391753" y="1107200"/>
            <a:ext cx="861158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皆さんが、日本で公的なサービスを受けるためには、以下の手続を行う必要があります。</a:t>
            </a:r>
            <a:endPar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lvl="0" defTabSz="914400" eaLnBrk="0" fontAlgn="base" hangingPunct="0">
              <a:spcBef>
                <a:spcPct val="0"/>
              </a:spcBef>
              <a:spcAft>
                <a:spcPct val="0"/>
              </a:spcAft>
            </a:pPr>
            <a:r>
              <a:rPr kumimoji="0" lang="ja-JP"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以下3つの手続き</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を区役所</a:t>
            </a:r>
            <a:r>
              <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市役所で</a:t>
            </a:r>
            <a:r>
              <a:rPr kumimoji="0" lang="ja-JP" altLang="en-US" sz="2400" b="1" i="0" u="sng" strike="noStrike" cap="none" normalizeH="0" baseline="0" dirty="0">
                <a:ln>
                  <a:noFill/>
                </a:ln>
                <a:solidFill>
                  <a:srgbClr val="C00000"/>
                </a:solidFill>
                <a:effectLst/>
                <a:latin typeface="Meiryo UI" panose="020B0604030504040204" pitchFamily="50" charset="-128"/>
                <a:ea typeface="Meiryo UI" panose="020B0604030504040204" pitchFamily="50" charset="-128"/>
              </a:rPr>
              <a:t>必ず</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行いましょう。</a:t>
            </a:r>
            <a:br>
              <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手続の詳細は、「</a:t>
            </a:r>
            <a:r>
              <a:rPr lang="ja-JP" altLang="en-US" sz="2400" dirty="0">
                <a:latin typeface="Meiryo UI" panose="020B0604030504040204" pitchFamily="50" charset="-128"/>
                <a:ea typeface="Meiryo UI" panose="020B0604030504040204" pitchFamily="50" charset="-128"/>
                <a:hlinkClick r:id="rId4"/>
              </a:rPr>
              <a:t>新入留学生オリエンテーションサイト　</a:t>
            </a:r>
            <a:r>
              <a:rPr lang="en-US" altLang="ja-JP" sz="2400" dirty="0">
                <a:latin typeface="Meiryo UI" panose="020B0604030504040204" pitchFamily="50" charset="-128"/>
                <a:ea typeface="Meiryo UI" panose="020B0604030504040204" pitchFamily="50" charset="-128"/>
                <a:hlinkClick r:id="rId4"/>
              </a:rPr>
              <a:t>2-2</a:t>
            </a:r>
            <a:r>
              <a:rPr lang="ja-JP" altLang="en-US" sz="2400" dirty="0">
                <a:latin typeface="Meiryo UI" panose="020B0604030504040204" pitchFamily="50" charset="-128"/>
                <a:ea typeface="Meiryo UI" panose="020B0604030504040204" pitchFamily="50" charset="-128"/>
              </a:rPr>
              <a:t>市役所</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区役所で以下の手続きをする」を確認してください。キャンパス毎の参考情報も確認しましょう。</a:t>
            </a:r>
            <a:endParaRPr kumimoji="0" lang="ja-JP"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1" name="スライド番号プレースホルダー 3">
            <a:extLst>
              <a:ext uri="{FF2B5EF4-FFF2-40B4-BE49-F238E27FC236}">
                <a16:creationId xmlns:a16="http://schemas.microsoft.com/office/drawing/2014/main" id="{22693744-E927-4D1E-9295-706CF0CBCD04}"/>
              </a:ext>
            </a:extLst>
          </p:cNvPr>
          <p:cNvSpPr>
            <a:spLocks noGrp="1"/>
          </p:cNvSpPr>
          <p:nvPr>
            <p:ph type="sldNum" sz="quarter" idx="12"/>
          </p:nvPr>
        </p:nvSpPr>
        <p:spPr>
          <a:xfrm>
            <a:off x="7086600" y="6450111"/>
            <a:ext cx="2057400" cy="365125"/>
          </a:xfrm>
        </p:spPr>
        <p:txBody>
          <a:bodyPr/>
          <a:lstStyle/>
          <a:p>
            <a:pPr>
              <a:defRPr/>
            </a:pPr>
            <a:fld id="{65570990-FDCB-484E-AAAF-5A78425863A6}" type="slidenum">
              <a:rPr lang="en-US" altLang="ja-JP" smtClean="0">
                <a:latin typeface="Meiryo UI" panose="020B0604030504040204" pitchFamily="50" charset="-128"/>
                <a:ea typeface="Meiryo UI" panose="020B0604030504040204" pitchFamily="50" charset="-128"/>
              </a:rPr>
              <a:pPr>
                <a:defRPr/>
              </a:pPr>
              <a:t>6</a:t>
            </a:fld>
            <a:endParaRPr lang="en-US" altLang="ja-JP">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E2BC594D-B2D6-443B-8220-E13B24E56742}"/>
              </a:ext>
            </a:extLst>
          </p:cNvPr>
          <p:cNvSpPr txBox="1"/>
          <p:nvPr/>
        </p:nvSpPr>
        <p:spPr>
          <a:xfrm>
            <a:off x="467544" y="3417479"/>
            <a:ext cx="8535792" cy="2554545"/>
          </a:xfrm>
          <a:prstGeom prst="rect">
            <a:avLst/>
          </a:prstGeom>
          <a:noFill/>
        </p:spPr>
        <p:txBody>
          <a:bodyPr wrap="square" rtlCol="0">
            <a:spAutoFit/>
          </a:bodyPr>
          <a:lstStyle/>
          <a:p>
            <a:r>
              <a:rPr lang="ja-JP" altLang="en-US" sz="3200" b="1" dirty="0">
                <a:latin typeface="Meiryo UI" panose="020B0604030504040204" pitchFamily="50" charset="-128"/>
                <a:ea typeface="Meiryo UI" panose="020B0604030504040204" pitchFamily="50" charset="-128"/>
              </a:rPr>
              <a:t>① 住民登録</a:t>
            </a:r>
            <a:endParaRPr lang="en-US" altLang="ja-JP" sz="3200" b="1" dirty="0">
              <a:latin typeface="Meiryo UI" panose="020B0604030504040204" pitchFamily="50" charset="-128"/>
              <a:ea typeface="Meiryo UI" panose="020B0604030504040204" pitchFamily="50" charset="-128"/>
            </a:endParaRPr>
          </a:p>
          <a:p>
            <a:endParaRPr lang="en-US" altLang="ja-JP" sz="3200" b="1" dirty="0">
              <a:latin typeface="Meiryo UI" panose="020B0604030504040204" pitchFamily="50" charset="-128"/>
              <a:ea typeface="Meiryo UI" panose="020B0604030504040204" pitchFamily="50" charset="-128"/>
            </a:endParaRPr>
          </a:p>
          <a:p>
            <a:r>
              <a:rPr lang="ja-JP" altLang="en-US" sz="3200" b="1" dirty="0">
                <a:latin typeface="Meiryo UI" panose="020B0604030504040204" pitchFamily="50" charset="-128"/>
                <a:ea typeface="Meiryo UI" panose="020B0604030504040204" pitchFamily="50" charset="-128"/>
              </a:rPr>
              <a:t>② 国民健康保険への加入</a:t>
            </a:r>
            <a:endParaRPr lang="en-US" altLang="ja-JP" sz="3200" b="1" dirty="0">
              <a:latin typeface="Meiryo UI" panose="020B0604030504040204" pitchFamily="50" charset="-128"/>
              <a:ea typeface="Meiryo UI" panose="020B0604030504040204" pitchFamily="50" charset="-128"/>
            </a:endParaRPr>
          </a:p>
          <a:p>
            <a:endParaRPr lang="en-US" altLang="ja-JP" sz="3200" b="1" dirty="0">
              <a:latin typeface="Meiryo UI" panose="020B0604030504040204" pitchFamily="50" charset="-128"/>
              <a:ea typeface="Meiryo UI" panose="020B0604030504040204" pitchFamily="50" charset="-128"/>
            </a:endParaRPr>
          </a:p>
          <a:p>
            <a:r>
              <a:rPr lang="ja-JP" altLang="en-US" sz="3200" b="1" dirty="0">
                <a:latin typeface="Meiryo UI" panose="020B0604030504040204" pitchFamily="50" charset="-128"/>
                <a:ea typeface="Meiryo UI" panose="020B0604030504040204" pitchFamily="50" charset="-128"/>
              </a:rPr>
              <a:t>③ 国民年金への加入</a:t>
            </a:r>
            <a:endParaRPr lang="en-US" altLang="ja-JP" sz="3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26735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12">
            <a:extLst>
              <a:ext uri="{FF2B5EF4-FFF2-40B4-BE49-F238E27FC236}">
                <a16:creationId xmlns:a16="http://schemas.microsoft.com/office/drawing/2014/main" id="{9C41E10B-2F13-4C79-8252-BAD86C23F173}"/>
              </a:ext>
            </a:extLst>
          </p:cNvPr>
          <p:cNvSpPr>
            <a:spLocks noChangeArrowheads="1"/>
          </p:cNvSpPr>
          <p:nvPr/>
        </p:nvSpPr>
        <p:spPr bwMode="auto">
          <a:xfrm>
            <a:off x="4642949" y="2467499"/>
            <a:ext cx="4440155" cy="2982537"/>
          </a:xfrm>
          <a:prstGeom prst="roundRect">
            <a:avLst>
              <a:gd name="adj" fmla="val 2514"/>
            </a:avLst>
          </a:prstGeom>
          <a:solidFill>
            <a:srgbClr val="99CCFF">
              <a:alpha val="39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defTabSz="466725">
              <a:spcBef>
                <a:spcPct val="20000"/>
              </a:spcBef>
              <a:buClr>
                <a:schemeClr val="hlink"/>
              </a:buClr>
              <a:buSzPct val="80000"/>
              <a:buFont typeface="Wingdings" panose="05000000000000000000" pitchFamily="2" charset="2"/>
              <a:buChar char="|"/>
              <a:tabLst>
                <a:tab pos="1257300" algn="l"/>
              </a:tabLst>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defTabSz="466725">
              <a:spcBef>
                <a:spcPct val="20000"/>
              </a:spcBef>
              <a:buClr>
                <a:schemeClr val="tx2"/>
              </a:buClr>
              <a:buSzPct val="75000"/>
              <a:buFont typeface="Wingdings" panose="05000000000000000000" pitchFamily="2" charset="2"/>
              <a:buChar char="|"/>
              <a:tabLst>
                <a:tab pos="1257300" algn="l"/>
              </a:tabLst>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defTabSz="466725">
              <a:spcBef>
                <a:spcPct val="20000"/>
              </a:spcBef>
              <a:buClr>
                <a:schemeClr val="accent2"/>
              </a:buClr>
              <a:buSzPct val="85000"/>
              <a:buChar char="•"/>
              <a:tabLst>
                <a:tab pos="1257300" algn="l"/>
              </a:tabLst>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defTabSz="466725">
              <a:spcBef>
                <a:spcPct val="20000"/>
              </a:spcBef>
              <a:buClr>
                <a:schemeClr val="tx2"/>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defTabSz="466725">
              <a:spcBef>
                <a:spcPct val="20000"/>
              </a:spcBef>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defTabSz="466725" eaLnBrk="0" fontAlgn="base" hangingPunct="0">
              <a:spcBef>
                <a:spcPct val="20000"/>
              </a:spcBef>
              <a:spcAft>
                <a:spcPct val="0"/>
              </a:spcAft>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defTabSz="466725" eaLnBrk="0" fontAlgn="base" hangingPunct="0">
              <a:spcBef>
                <a:spcPct val="20000"/>
              </a:spcBef>
              <a:spcAft>
                <a:spcPct val="0"/>
              </a:spcAft>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defTabSz="466725" eaLnBrk="0" fontAlgn="base" hangingPunct="0">
              <a:spcBef>
                <a:spcPct val="20000"/>
              </a:spcBef>
              <a:spcAft>
                <a:spcPct val="0"/>
              </a:spcAft>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defTabSz="466725" eaLnBrk="0" fontAlgn="base" hangingPunct="0">
              <a:spcBef>
                <a:spcPct val="20000"/>
              </a:spcBef>
              <a:spcAft>
                <a:spcPct val="0"/>
              </a:spcAft>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ClrTx/>
              <a:buSzTx/>
              <a:buFontTx/>
              <a:buNone/>
            </a:pPr>
            <a:endParaRPr lang="en-US" altLang="ja-JP" sz="1000" b="1" dirty="0">
              <a:latin typeface="HGS行書体" panose="03000600000000000000" pitchFamily="66" charset="-128"/>
              <a:ea typeface="HGS行書体" panose="03000600000000000000" pitchFamily="66" charset="-128"/>
            </a:endParaRPr>
          </a:p>
          <a:p>
            <a:pPr eaLnBrk="1" hangingPunct="1">
              <a:spcBef>
                <a:spcPct val="0"/>
              </a:spcBef>
              <a:buClrTx/>
              <a:buSzTx/>
              <a:buFontTx/>
              <a:buNone/>
            </a:pPr>
            <a:r>
              <a:rPr lang="en-US" altLang="ja-JP" sz="900" dirty="0">
                <a:latin typeface="Arial" panose="020B0604020202020204" pitchFamily="34" charset="0"/>
                <a:ea typeface="ＭＳ 明朝" panose="02020609040205080304" pitchFamily="17" charset="-128"/>
              </a:rPr>
              <a:t>			</a:t>
            </a:r>
            <a:r>
              <a:rPr lang="ja-JP" altLang="en-US" sz="900" dirty="0">
                <a:latin typeface="Arial" panose="020B0604020202020204" pitchFamily="34" charset="0"/>
                <a:ea typeface="ＭＳ 明朝" panose="02020609040205080304" pitchFamily="17" charset="-128"/>
              </a:rPr>
              <a:t>住居地記載欄</a:t>
            </a:r>
          </a:p>
          <a:p>
            <a:pPr eaLnBrk="1" hangingPunct="1">
              <a:spcBef>
                <a:spcPct val="0"/>
              </a:spcBef>
              <a:buClrTx/>
              <a:buSzTx/>
              <a:buFontTx/>
              <a:buNone/>
            </a:pPr>
            <a:endParaRPr lang="ja-JP" altLang="en-US" sz="900" dirty="0">
              <a:latin typeface="Arial" panose="020B0604020202020204" pitchFamily="34" charset="0"/>
              <a:ea typeface="ＭＳ 明朝" panose="02020609040205080304" pitchFamily="17" charset="-128"/>
            </a:endParaRPr>
          </a:p>
          <a:p>
            <a:pPr eaLnBrk="1" hangingPunct="1">
              <a:spcBef>
                <a:spcPct val="0"/>
              </a:spcBef>
              <a:buClrTx/>
              <a:buSzTx/>
              <a:buFontTx/>
              <a:buNone/>
            </a:pPr>
            <a:r>
              <a:rPr lang="ja-JP" altLang="en-US" sz="800" dirty="0">
                <a:latin typeface="Impact" panose="020B0806030902050204" pitchFamily="34" charset="0"/>
                <a:ea typeface="ＭＳ Ｐゴシック" panose="020B0600070205080204" pitchFamily="50" charset="-128"/>
              </a:rPr>
              <a:t>届出年月日		居住地	　　　　　　　　　　　　　　　　　　　　　　　　記載者印</a:t>
            </a:r>
          </a:p>
          <a:p>
            <a:pPr eaLnBrk="1" hangingPunct="1">
              <a:spcBef>
                <a:spcPct val="0"/>
              </a:spcBef>
              <a:buClrTx/>
              <a:buSzTx/>
              <a:buFontTx/>
              <a:buNone/>
            </a:pPr>
            <a:endParaRPr lang="ja-JP" altLang="en-US" sz="800" dirty="0">
              <a:latin typeface="ＭＳ 明朝" panose="02020609040205080304" pitchFamily="17" charset="-128"/>
              <a:ea typeface="ＭＳ 明朝" panose="02020609040205080304" pitchFamily="17" charset="-128"/>
            </a:endParaRPr>
          </a:p>
          <a:p>
            <a:pPr eaLnBrk="1" hangingPunct="1">
              <a:spcBef>
                <a:spcPct val="0"/>
              </a:spcBef>
              <a:buClrTx/>
              <a:buSzTx/>
              <a:buFontTx/>
              <a:buNone/>
            </a:pPr>
            <a:r>
              <a:rPr lang="en-US" altLang="ja-JP" sz="800" dirty="0">
                <a:latin typeface="ＭＳ 明朝" panose="02020609040205080304" pitchFamily="17" charset="-128"/>
                <a:ea typeface="ＭＳ 明朝" panose="02020609040205080304" pitchFamily="17" charset="-128"/>
              </a:rPr>
              <a:t>2017</a:t>
            </a:r>
            <a:r>
              <a:rPr lang="ja-JP" altLang="en-US" sz="800" dirty="0">
                <a:latin typeface="ＭＳ 明朝" panose="02020609040205080304" pitchFamily="17" charset="-128"/>
                <a:ea typeface="ＭＳ 明朝" panose="02020609040205080304" pitchFamily="17" charset="-128"/>
              </a:rPr>
              <a:t>年</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月</a:t>
            </a:r>
            <a:r>
              <a:rPr lang="en-US" altLang="ja-JP" sz="800" dirty="0">
                <a:latin typeface="ＭＳ 明朝" panose="02020609040205080304" pitchFamily="17" charset="-128"/>
                <a:ea typeface="ＭＳ 明朝" panose="02020609040205080304" pitchFamily="17" charset="-128"/>
              </a:rPr>
              <a:t>2</a:t>
            </a:r>
            <a:r>
              <a:rPr lang="ja-JP" altLang="en-US" sz="800" dirty="0">
                <a:latin typeface="ＭＳ 明朝" panose="02020609040205080304" pitchFamily="17" charset="-128"/>
                <a:ea typeface="ＭＳ 明朝" panose="02020609040205080304" pitchFamily="17" charset="-128"/>
              </a:rPr>
              <a:t>日</a:t>
            </a:r>
            <a:r>
              <a:rPr lang="ja-JP" altLang="en-US" sz="800" dirty="0">
                <a:latin typeface="Impact" panose="020B0806030902050204" pitchFamily="34" charset="0"/>
                <a:ea typeface="ＭＳ Ｐゴシック" panose="020B0600070205080204" pitchFamily="50" charset="-128"/>
              </a:rPr>
              <a:t>　　京都市中京区西ノ京朱雀	</a:t>
            </a:r>
          </a:p>
          <a:p>
            <a:pPr eaLnBrk="1" hangingPunct="1">
              <a:spcBef>
                <a:spcPct val="0"/>
              </a:spcBef>
              <a:buClrTx/>
              <a:buSzTx/>
              <a:buFontTx/>
              <a:buNone/>
            </a:pPr>
            <a:endParaRPr lang="ja-JP" altLang="en-US" sz="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1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1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r>
              <a:rPr lang="ja-JP" altLang="en-US" sz="800" dirty="0">
                <a:latin typeface="Impact" panose="020B0806030902050204" pitchFamily="34" charset="0"/>
                <a:ea typeface="ＭＳ Ｐゴシック" panose="020B0600070205080204" pitchFamily="50" charset="-128"/>
              </a:rPr>
              <a:t>資格外活動許可欄			　　　　　　　　　　　　　　　　　　　</a:t>
            </a:r>
            <a:r>
              <a:rPr lang="ja-JP" altLang="en-US" sz="600" dirty="0">
                <a:latin typeface="Impact" panose="020B0806030902050204" pitchFamily="34" charset="0"/>
                <a:ea typeface="ＭＳ Ｐゴシック" panose="020B0600070205080204" pitchFamily="50" charset="-128"/>
              </a:rPr>
              <a:t>在留期間更新等許可申請欄　</a:t>
            </a:r>
          </a:p>
          <a:p>
            <a:pPr eaLnBrk="1" hangingPunct="1">
              <a:spcBef>
                <a:spcPct val="0"/>
              </a:spcBef>
              <a:buClrTx/>
              <a:buSzTx/>
              <a:buFontTx/>
              <a:buNone/>
            </a:pPr>
            <a:endParaRPr lang="ja-JP" altLang="en-US" sz="6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9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6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6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800" dirty="0">
              <a:latin typeface="Arial" panose="020B0604020202020204" pitchFamily="34" charset="0"/>
              <a:ea typeface="ＭＳ 明朝" panose="02020609040205080304" pitchFamily="17" charset="-128"/>
            </a:endParaRPr>
          </a:p>
          <a:p>
            <a:pPr eaLnBrk="1" hangingPunct="1">
              <a:spcBef>
                <a:spcPct val="0"/>
              </a:spcBef>
              <a:buClrTx/>
              <a:buSzTx/>
              <a:buFontTx/>
              <a:buNone/>
            </a:pPr>
            <a:r>
              <a:rPr lang="ja-JP" altLang="en-US" sz="900" dirty="0">
                <a:latin typeface="Arial" panose="020B0604020202020204" pitchFamily="34" charset="0"/>
                <a:ea typeface="ＭＳ 明朝" panose="02020609040205080304" pitchFamily="17" charset="-128"/>
              </a:rPr>
              <a:t>　	</a:t>
            </a:r>
          </a:p>
        </p:txBody>
      </p:sp>
      <p:sp>
        <p:nvSpPr>
          <p:cNvPr id="15369" name="AutoShape 5"/>
          <p:cNvSpPr>
            <a:spLocks noChangeArrowheads="1"/>
          </p:cNvSpPr>
          <p:nvPr/>
        </p:nvSpPr>
        <p:spPr bwMode="auto">
          <a:xfrm>
            <a:off x="56866" y="2441363"/>
            <a:ext cx="4502434" cy="3024371"/>
          </a:xfrm>
          <a:prstGeom prst="roundRect">
            <a:avLst>
              <a:gd name="adj" fmla="val 2514"/>
            </a:avLst>
          </a:prstGeom>
          <a:solidFill>
            <a:srgbClr val="CCFFCC">
              <a:alpha val="39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defTabSz="466725">
              <a:spcBef>
                <a:spcPct val="20000"/>
              </a:spcBef>
              <a:buClr>
                <a:schemeClr val="hlink"/>
              </a:buClr>
              <a:buSzPct val="80000"/>
              <a:buFont typeface="Wingdings" panose="05000000000000000000" pitchFamily="2" charset="2"/>
              <a:buChar char="|"/>
              <a:tabLst>
                <a:tab pos="1257300" algn="l"/>
              </a:tabLst>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defTabSz="466725">
              <a:spcBef>
                <a:spcPct val="20000"/>
              </a:spcBef>
              <a:buClr>
                <a:schemeClr val="tx2"/>
              </a:buClr>
              <a:buSzPct val="75000"/>
              <a:buFont typeface="Wingdings" panose="05000000000000000000" pitchFamily="2" charset="2"/>
              <a:buChar char="|"/>
              <a:tabLst>
                <a:tab pos="1257300" algn="l"/>
              </a:tabLst>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defTabSz="466725">
              <a:spcBef>
                <a:spcPct val="20000"/>
              </a:spcBef>
              <a:buClr>
                <a:schemeClr val="accent2"/>
              </a:buClr>
              <a:buSzPct val="85000"/>
              <a:buChar char="•"/>
              <a:tabLst>
                <a:tab pos="1257300" algn="l"/>
              </a:tabLst>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defTabSz="466725">
              <a:spcBef>
                <a:spcPct val="20000"/>
              </a:spcBef>
              <a:buClr>
                <a:schemeClr val="tx2"/>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defTabSz="466725">
              <a:spcBef>
                <a:spcPct val="20000"/>
              </a:spcBef>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defTabSz="466725" eaLnBrk="0" fontAlgn="base" hangingPunct="0">
              <a:spcBef>
                <a:spcPct val="20000"/>
              </a:spcBef>
              <a:spcAft>
                <a:spcPct val="0"/>
              </a:spcAft>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defTabSz="466725" eaLnBrk="0" fontAlgn="base" hangingPunct="0">
              <a:spcBef>
                <a:spcPct val="20000"/>
              </a:spcBef>
              <a:spcAft>
                <a:spcPct val="0"/>
              </a:spcAft>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defTabSz="466725" eaLnBrk="0" fontAlgn="base" hangingPunct="0">
              <a:spcBef>
                <a:spcPct val="20000"/>
              </a:spcBef>
              <a:spcAft>
                <a:spcPct val="0"/>
              </a:spcAft>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defTabSz="466725" eaLnBrk="0" fontAlgn="base" hangingPunct="0">
              <a:spcBef>
                <a:spcPct val="20000"/>
              </a:spcBef>
              <a:spcAft>
                <a:spcPct val="0"/>
              </a:spcAft>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ClrTx/>
              <a:buSzTx/>
              <a:buFontTx/>
              <a:buNone/>
            </a:pPr>
            <a:r>
              <a:rPr lang="ja-JP" altLang="en-US" sz="1000" dirty="0">
                <a:latin typeface="MS UI Gothic" panose="020B0600070205080204" pitchFamily="50" charset="-128"/>
                <a:ea typeface="ＭＳ 明朝" panose="02020609040205080304" pitchFamily="17" charset="-128"/>
              </a:rPr>
              <a:t>日本国政府　　　　　　　　</a:t>
            </a:r>
            <a:r>
              <a:rPr lang="ja-JP" altLang="en-US" sz="1600" b="1" dirty="0">
                <a:latin typeface="Impact" panose="020B0806030902050204" pitchFamily="34" charset="0"/>
                <a:ea typeface="ＭＳ Ｐゴシック" panose="020B0600070205080204" pitchFamily="50" charset="-128"/>
              </a:rPr>
              <a:t>在留カード　</a:t>
            </a:r>
            <a:r>
              <a:rPr lang="ja-JP" altLang="en-US" sz="1800" b="1" dirty="0">
                <a:latin typeface="Impact" panose="020B0806030902050204" pitchFamily="34" charset="0"/>
                <a:ea typeface="ＭＳ Ｐゴシック" panose="020B0600070205080204" pitchFamily="50" charset="-128"/>
              </a:rPr>
              <a:t>　　  </a:t>
            </a:r>
            <a:r>
              <a:rPr lang="ja-JP" altLang="en-US" sz="1000" b="1" dirty="0">
                <a:latin typeface="Impact" panose="020B0806030902050204" pitchFamily="34" charset="0"/>
                <a:ea typeface="ＭＳ Ｐゴシック" panose="020B0600070205080204" pitchFamily="50" charset="-128"/>
              </a:rPr>
              <a:t>   番号    </a:t>
            </a:r>
            <a:r>
              <a:rPr lang="ja-JP" altLang="en-US" sz="1000" b="1" dirty="0">
                <a:latin typeface="ＭＳ 明朝" panose="02020609040205080304" pitchFamily="17" charset="-128"/>
                <a:ea typeface="ＭＳ 明朝" panose="02020609040205080304" pitchFamily="17" charset="-128"/>
              </a:rPr>
              <a:t> </a:t>
            </a:r>
            <a:r>
              <a:rPr lang="en-US" altLang="ja-JP" sz="1000" dirty="0">
                <a:latin typeface="ＭＳ 明朝" panose="02020609040205080304" pitchFamily="17" charset="-128"/>
                <a:ea typeface="ＭＳ 明朝" panose="02020609040205080304" pitchFamily="17" charset="-128"/>
              </a:rPr>
              <a:t>AB12345678CD</a:t>
            </a:r>
          </a:p>
          <a:p>
            <a:pPr eaLnBrk="1" hangingPunct="1">
              <a:spcBef>
                <a:spcPct val="0"/>
              </a:spcBef>
              <a:buClrTx/>
              <a:buSzTx/>
              <a:buFontTx/>
              <a:buNone/>
            </a:pPr>
            <a:r>
              <a:rPr lang="en-US" altLang="ja-JP" sz="800" dirty="0">
                <a:latin typeface="MS UI Gothic" panose="020B0600070205080204" pitchFamily="50" charset="-128"/>
                <a:ea typeface="ＭＳ 明朝" panose="02020609040205080304" pitchFamily="17" charset="-128"/>
              </a:rPr>
              <a:t>GOVERNMENT OF JAPAN            </a:t>
            </a:r>
            <a:r>
              <a:rPr lang="ja-JP" altLang="en-US" sz="800" dirty="0">
                <a:latin typeface="MS UI Gothic" panose="020B0600070205080204" pitchFamily="50" charset="-128"/>
                <a:ea typeface="ＭＳ 明朝" panose="02020609040205080304" pitchFamily="17" charset="-128"/>
              </a:rPr>
              <a:t>　　</a:t>
            </a:r>
            <a:r>
              <a:rPr lang="en-US" altLang="ja-JP" sz="800" dirty="0">
                <a:latin typeface="MS UI Gothic" panose="020B0600070205080204" pitchFamily="50" charset="-128"/>
                <a:ea typeface="ＭＳ 明朝" panose="02020609040205080304" pitchFamily="17" charset="-128"/>
              </a:rPr>
              <a:t>RESIDENCE CARD   </a:t>
            </a:r>
            <a:r>
              <a:rPr lang="ja-JP" altLang="en-US" sz="800" dirty="0">
                <a:latin typeface="MS UI Gothic" panose="020B0600070205080204" pitchFamily="50" charset="-128"/>
                <a:ea typeface="ＭＳ 明朝" panose="02020609040205080304" pitchFamily="17" charset="-128"/>
              </a:rPr>
              <a:t>　　　　     </a:t>
            </a:r>
            <a:r>
              <a:rPr lang="en-US" altLang="ja-JP" sz="800" dirty="0">
                <a:latin typeface="MS UI Gothic" panose="020B0600070205080204" pitchFamily="50" charset="-128"/>
                <a:ea typeface="ＭＳ 明朝" panose="02020609040205080304" pitchFamily="17" charset="-128"/>
              </a:rPr>
              <a:t>No.  </a:t>
            </a:r>
            <a:endParaRPr lang="en-US" altLang="ja-JP" sz="900" dirty="0">
              <a:latin typeface="Arial" panose="020B0604020202020204" pitchFamily="34" charset="0"/>
              <a:ea typeface="ＭＳ 明朝" panose="02020609040205080304" pitchFamily="17" charset="-128"/>
            </a:endParaRPr>
          </a:p>
          <a:p>
            <a:pPr eaLnBrk="1" hangingPunct="1">
              <a:spcBef>
                <a:spcPct val="0"/>
              </a:spcBef>
              <a:buClrTx/>
              <a:buSzTx/>
              <a:buFontTx/>
              <a:buNone/>
            </a:pPr>
            <a:endParaRPr lang="en-US" altLang="ja-JP" sz="900" dirty="0">
              <a:latin typeface="Arial" panose="020B0604020202020204" pitchFamily="34" charset="0"/>
              <a:ea typeface="ＭＳ 明朝" panose="02020609040205080304" pitchFamily="17" charset="-128"/>
            </a:endParaRPr>
          </a:p>
          <a:p>
            <a:pPr eaLnBrk="1" hangingPunct="1">
              <a:spcBef>
                <a:spcPct val="0"/>
              </a:spcBef>
              <a:buClrTx/>
              <a:buSzTx/>
              <a:buFontTx/>
              <a:buNone/>
            </a:pPr>
            <a:r>
              <a:rPr lang="ja-JP" altLang="en-US" sz="900" dirty="0">
                <a:latin typeface="Arial" panose="020B0604020202020204" pitchFamily="34" charset="0"/>
                <a:ea typeface="ＭＳ 明朝" panose="02020609040205080304" pitchFamily="17" charset="-128"/>
              </a:rPr>
              <a:t>氏　名　　立命　かん　　</a:t>
            </a:r>
          </a:p>
          <a:p>
            <a:pPr eaLnBrk="1" hangingPunct="1">
              <a:spcBef>
                <a:spcPct val="0"/>
              </a:spcBef>
              <a:buClrTx/>
              <a:buSzTx/>
              <a:buFontTx/>
              <a:buNone/>
            </a:pPr>
            <a:r>
              <a:rPr lang="en-US" altLang="ja-JP" sz="900" dirty="0">
                <a:latin typeface="Arial" panose="020B0604020202020204" pitchFamily="34" charset="0"/>
                <a:ea typeface="ＭＳ 明朝" panose="02020609040205080304" pitchFamily="17" charset="-128"/>
              </a:rPr>
              <a:t>NAME    </a:t>
            </a:r>
            <a:r>
              <a:rPr lang="en-US" altLang="ja-JP" sz="1000" dirty="0">
                <a:latin typeface="Arial" panose="020B0604020202020204" pitchFamily="34" charset="0"/>
                <a:ea typeface="HGｺﾞｼｯｸE" panose="020B0909000000000000" pitchFamily="49" charset="-128"/>
              </a:rPr>
              <a:t>RITSUMEI  KAN</a:t>
            </a:r>
            <a:r>
              <a:rPr lang="en-US" altLang="ja-JP" sz="900" dirty="0">
                <a:latin typeface="Arial" panose="020B0604020202020204" pitchFamily="34" charset="0"/>
                <a:ea typeface="ＭＳ 明朝" panose="02020609040205080304" pitchFamily="17" charset="-128"/>
              </a:rPr>
              <a:t> 		</a:t>
            </a:r>
            <a:r>
              <a:rPr lang="ja-JP" altLang="en-US" sz="900" dirty="0">
                <a:latin typeface="Arial" panose="020B0604020202020204" pitchFamily="34" charset="0"/>
                <a:ea typeface="ＭＳ 明朝" panose="02020609040205080304" pitchFamily="17" charset="-128"/>
              </a:rPr>
              <a:t>　　　　				</a:t>
            </a:r>
          </a:p>
          <a:p>
            <a:pPr eaLnBrk="1" hangingPunct="1">
              <a:spcBef>
                <a:spcPct val="0"/>
              </a:spcBef>
              <a:buClrTx/>
              <a:buSzTx/>
              <a:buFontTx/>
              <a:buNone/>
            </a:pPr>
            <a:r>
              <a:rPr lang="ja-JP" altLang="en-US" sz="900" dirty="0">
                <a:latin typeface="Arial" panose="020B0604020202020204" pitchFamily="34" charset="0"/>
                <a:ea typeface="ＭＳ 明朝" panose="02020609040205080304" pitchFamily="17" charset="-128"/>
              </a:rPr>
              <a:t>生年月日　　　</a:t>
            </a:r>
            <a:r>
              <a:rPr lang="ja-JP" altLang="en-US" sz="1000" dirty="0">
                <a:latin typeface="Arial" panose="020B0604020202020204" pitchFamily="34" charset="0"/>
                <a:ea typeface="ＭＳ 明朝" panose="02020609040205080304" pitchFamily="17" charset="-128"/>
              </a:rPr>
              <a:t>　</a:t>
            </a:r>
            <a:r>
              <a:rPr lang="en-US" altLang="ja-JP" sz="1000" b="1" dirty="0">
                <a:latin typeface="Arial" panose="020B0604020202020204" pitchFamily="34" charset="0"/>
                <a:ea typeface="ＭＳ 明朝" panose="02020609040205080304" pitchFamily="17" charset="-128"/>
              </a:rPr>
              <a:t>2010</a:t>
            </a:r>
            <a:r>
              <a:rPr lang="ja-JP" altLang="en-US" sz="1000" b="1" dirty="0">
                <a:latin typeface="Arial" panose="020B0604020202020204" pitchFamily="34" charset="0"/>
                <a:ea typeface="ＭＳ 明朝" panose="02020609040205080304" pitchFamily="17" charset="-128"/>
              </a:rPr>
              <a:t>年</a:t>
            </a:r>
            <a:r>
              <a:rPr lang="en-US" altLang="ja-JP" sz="1000" b="1" dirty="0">
                <a:latin typeface="Arial" panose="020B0604020202020204" pitchFamily="34" charset="0"/>
                <a:ea typeface="ＭＳ 明朝" panose="02020609040205080304" pitchFamily="17" charset="-128"/>
              </a:rPr>
              <a:t>11</a:t>
            </a:r>
            <a:r>
              <a:rPr lang="ja-JP" altLang="en-US" sz="1000" b="1" dirty="0">
                <a:latin typeface="Arial" panose="020B0604020202020204" pitchFamily="34" charset="0"/>
                <a:ea typeface="ＭＳ 明朝" panose="02020609040205080304" pitchFamily="17" charset="-128"/>
              </a:rPr>
              <a:t>月</a:t>
            </a:r>
            <a:r>
              <a:rPr lang="en-US" altLang="ja-JP" sz="1000" b="1" dirty="0">
                <a:latin typeface="Arial" panose="020B0604020202020204" pitchFamily="34" charset="0"/>
                <a:ea typeface="ＭＳ 明朝" panose="02020609040205080304" pitchFamily="17" charset="-128"/>
              </a:rPr>
              <a:t>10</a:t>
            </a:r>
            <a:r>
              <a:rPr lang="ja-JP" altLang="en-US" sz="1000" b="1" dirty="0">
                <a:latin typeface="Arial" panose="020B0604020202020204" pitchFamily="34" charset="0"/>
                <a:ea typeface="ＭＳ 明朝" panose="02020609040205080304" pitchFamily="17" charset="-128"/>
              </a:rPr>
              <a:t>日</a:t>
            </a:r>
            <a:r>
              <a:rPr lang="ja-JP" altLang="en-US" sz="900" dirty="0">
                <a:latin typeface="Arial" panose="020B0604020202020204" pitchFamily="34" charset="0"/>
                <a:ea typeface="ＭＳ 明朝" panose="02020609040205080304" pitchFamily="17" charset="-128"/>
              </a:rPr>
              <a:t>      性別　</a:t>
            </a:r>
            <a:r>
              <a:rPr lang="ja-JP" altLang="en-US" sz="1000" b="1" dirty="0">
                <a:latin typeface="Arial" panose="020B0604020202020204" pitchFamily="34" charset="0"/>
                <a:ea typeface="ＭＳ 明朝" panose="02020609040205080304" pitchFamily="17" charset="-128"/>
              </a:rPr>
              <a:t>男 </a:t>
            </a:r>
            <a:r>
              <a:rPr lang="en-US" altLang="ja-JP" sz="1000" b="1" dirty="0">
                <a:latin typeface="Arial" panose="020B0604020202020204" pitchFamily="34" charset="0"/>
                <a:ea typeface="ＭＳ 明朝" panose="02020609040205080304" pitchFamily="17" charset="-128"/>
              </a:rPr>
              <a:t>M</a:t>
            </a:r>
            <a:r>
              <a:rPr lang="en-US" altLang="ja-JP" sz="900" dirty="0">
                <a:latin typeface="Arial" panose="020B0604020202020204" pitchFamily="34" charset="0"/>
                <a:ea typeface="ＭＳ 明朝" panose="02020609040205080304" pitchFamily="17" charset="-128"/>
              </a:rPr>
              <a:t>      </a:t>
            </a:r>
            <a:r>
              <a:rPr lang="ja-JP" altLang="en-US" sz="900" dirty="0">
                <a:latin typeface="Arial" panose="020B0604020202020204" pitchFamily="34" charset="0"/>
                <a:ea typeface="ＭＳ 明朝" panose="02020609040205080304" pitchFamily="17" charset="-128"/>
              </a:rPr>
              <a:t>国籍・地域　○</a:t>
            </a:r>
            <a:r>
              <a:rPr lang="en-US" altLang="ja-JP" sz="900" dirty="0">
                <a:latin typeface="Arial" panose="020B0604020202020204" pitchFamily="34" charset="0"/>
                <a:ea typeface="ＭＳ 明朝" panose="02020609040205080304" pitchFamily="17" charset="-128"/>
              </a:rPr>
              <a:t>×</a:t>
            </a:r>
            <a:r>
              <a:rPr lang="ja-JP" altLang="en-US" sz="1000" b="1" dirty="0">
                <a:latin typeface="Arial" panose="020B0604020202020204" pitchFamily="34" charset="0"/>
                <a:ea typeface="ＭＳ 明朝" panose="02020609040205080304" pitchFamily="17" charset="-128"/>
              </a:rPr>
              <a:t>国</a:t>
            </a:r>
          </a:p>
          <a:p>
            <a:pPr eaLnBrk="1" hangingPunct="1">
              <a:spcBef>
                <a:spcPct val="0"/>
              </a:spcBef>
              <a:buClrTx/>
              <a:buSzTx/>
              <a:buFontTx/>
              <a:buNone/>
            </a:pPr>
            <a:r>
              <a:rPr lang="en-US" altLang="ja-JP" sz="900" dirty="0">
                <a:latin typeface="Arial" panose="020B0604020202020204" pitchFamily="34" charset="0"/>
                <a:ea typeface="ＭＳ 明朝" panose="02020609040205080304" pitchFamily="17" charset="-128"/>
              </a:rPr>
              <a:t>DATE OF BIRTH           Y     M      D	      SEX                  NATIONALITY/REGION	        </a:t>
            </a:r>
            <a:r>
              <a:rPr lang="ja-JP" altLang="en-US" sz="900" dirty="0">
                <a:latin typeface="Arial" panose="020B0604020202020204" pitchFamily="34" charset="0"/>
                <a:ea typeface="ＭＳ 明朝" panose="02020609040205080304" pitchFamily="17" charset="-128"/>
              </a:rPr>
              <a:t>　</a:t>
            </a:r>
          </a:p>
          <a:p>
            <a:pPr eaLnBrk="1" hangingPunct="1">
              <a:spcBef>
                <a:spcPct val="0"/>
              </a:spcBef>
              <a:buClrTx/>
              <a:buSzTx/>
              <a:buFontTx/>
              <a:buNone/>
            </a:pPr>
            <a:endParaRPr lang="ja-JP" altLang="en-US" sz="900" dirty="0">
              <a:latin typeface="Arial" panose="020B0604020202020204" pitchFamily="34" charset="0"/>
              <a:ea typeface="ＭＳ 明朝" panose="02020609040205080304" pitchFamily="17" charset="-128"/>
            </a:endParaRPr>
          </a:p>
          <a:p>
            <a:pPr eaLnBrk="1" hangingPunct="1">
              <a:spcBef>
                <a:spcPct val="0"/>
              </a:spcBef>
              <a:buClrTx/>
              <a:buSzTx/>
              <a:buFontTx/>
              <a:buNone/>
            </a:pPr>
            <a:r>
              <a:rPr lang="ja-JP" altLang="en-US" sz="900" dirty="0">
                <a:latin typeface="Arial" panose="020B0604020202020204" pitchFamily="34" charset="0"/>
                <a:ea typeface="ＭＳ 明朝" panose="02020609040205080304" pitchFamily="17" charset="-128"/>
              </a:rPr>
              <a:t>居住地　京都府京都市北区等持院</a:t>
            </a:r>
            <a:r>
              <a:rPr lang="en-US" altLang="ja-JP" sz="900" dirty="0">
                <a:latin typeface="Arial" panose="020B0604020202020204" pitchFamily="34" charset="0"/>
                <a:ea typeface="ＭＳ 明朝" panose="02020609040205080304" pitchFamily="17" charset="-128"/>
              </a:rPr>
              <a:t>56-1</a:t>
            </a:r>
            <a:r>
              <a:rPr lang="ja-JP" altLang="en-US" sz="900" dirty="0">
                <a:latin typeface="Arial" panose="020B0604020202020204" pitchFamily="34" charset="0"/>
                <a:ea typeface="ＭＳ 明朝" panose="02020609040205080304" pitchFamily="17" charset="-128"/>
              </a:rPr>
              <a:t>　</a:t>
            </a:r>
          </a:p>
          <a:p>
            <a:pPr eaLnBrk="1" hangingPunct="1">
              <a:spcBef>
                <a:spcPct val="0"/>
              </a:spcBef>
              <a:buClrTx/>
              <a:buSzTx/>
              <a:buFontTx/>
              <a:buNone/>
            </a:pPr>
            <a:r>
              <a:rPr lang="ja-JP" altLang="en-US" sz="900" dirty="0">
                <a:latin typeface="Arial" panose="020B0604020202020204" pitchFamily="34" charset="0"/>
                <a:ea typeface="ＭＳ 明朝" panose="02020609040205080304" pitchFamily="17" charset="-128"/>
              </a:rPr>
              <a:t>		</a:t>
            </a:r>
          </a:p>
          <a:p>
            <a:pPr eaLnBrk="1" hangingPunct="1">
              <a:spcBef>
                <a:spcPct val="0"/>
              </a:spcBef>
              <a:buClrTx/>
              <a:buSzTx/>
              <a:buFontTx/>
              <a:buNone/>
            </a:pPr>
            <a:r>
              <a:rPr lang="ja-JP" altLang="en-US" sz="900" dirty="0">
                <a:latin typeface="Arial" panose="020B0604020202020204" pitchFamily="34" charset="0"/>
                <a:ea typeface="ＭＳ 明朝" panose="02020609040205080304" pitchFamily="17" charset="-128"/>
              </a:rPr>
              <a:t>在留資格　留学</a:t>
            </a:r>
          </a:p>
          <a:p>
            <a:pPr eaLnBrk="1" hangingPunct="1">
              <a:spcBef>
                <a:spcPct val="0"/>
              </a:spcBef>
              <a:buClrTx/>
              <a:buSzTx/>
              <a:buFontTx/>
              <a:buNone/>
            </a:pPr>
            <a:r>
              <a:rPr lang="en-US" altLang="ja-JP" sz="800" dirty="0">
                <a:latin typeface="Arial" panose="020B0604020202020204" pitchFamily="34" charset="0"/>
                <a:ea typeface="ＭＳ 明朝" panose="02020609040205080304" pitchFamily="17" charset="-128"/>
              </a:rPr>
              <a:t>STATUS      College Student         </a:t>
            </a:r>
            <a:r>
              <a:rPr lang="ja-JP" altLang="en-US" sz="900" dirty="0">
                <a:latin typeface="Arial" panose="020B0604020202020204" pitchFamily="34" charset="0"/>
                <a:ea typeface="ＭＳ 明朝" panose="02020609040205080304" pitchFamily="17" charset="-128"/>
              </a:rPr>
              <a:t>就労制限の有無　</a:t>
            </a:r>
            <a:r>
              <a:rPr lang="ja-JP" altLang="en-US" sz="1200" b="1" dirty="0">
                <a:latin typeface="Arial" panose="020B0604020202020204" pitchFamily="34" charset="0"/>
                <a:ea typeface="ＭＳ 明朝" panose="02020609040205080304" pitchFamily="17" charset="-128"/>
              </a:rPr>
              <a:t>就労不可</a:t>
            </a:r>
          </a:p>
          <a:p>
            <a:pPr eaLnBrk="1" hangingPunct="1">
              <a:spcBef>
                <a:spcPct val="0"/>
              </a:spcBef>
              <a:buClrTx/>
              <a:buSzTx/>
              <a:buFontTx/>
              <a:buNone/>
            </a:pPr>
            <a:endParaRPr lang="ja-JP" altLang="en-US" sz="900" b="1" dirty="0">
              <a:latin typeface="Arial" panose="020B0604020202020204" pitchFamily="34" charset="0"/>
              <a:ea typeface="ＭＳ 明朝" panose="02020609040205080304" pitchFamily="17" charset="-128"/>
            </a:endParaRPr>
          </a:p>
          <a:p>
            <a:pPr eaLnBrk="1" hangingPunct="1">
              <a:spcBef>
                <a:spcPct val="0"/>
              </a:spcBef>
              <a:buClrTx/>
              <a:buSzTx/>
              <a:buFontTx/>
              <a:buNone/>
            </a:pPr>
            <a:r>
              <a:rPr lang="ja-JP" altLang="en-US" sz="900" dirty="0">
                <a:latin typeface="Arial" panose="020B0604020202020204" pitchFamily="34" charset="0"/>
                <a:ea typeface="ＭＳ 明朝" panose="02020609040205080304" pitchFamily="17" charset="-128"/>
              </a:rPr>
              <a:t>在留期間（満了日）　　　</a:t>
            </a:r>
          </a:p>
          <a:p>
            <a:pPr eaLnBrk="1" hangingPunct="1">
              <a:spcBef>
                <a:spcPct val="0"/>
              </a:spcBef>
              <a:buClrTx/>
              <a:buSzTx/>
              <a:buFontTx/>
              <a:buNone/>
            </a:pPr>
            <a:r>
              <a:rPr lang="en-US" altLang="ja-JP" sz="800" dirty="0">
                <a:latin typeface="Arial" panose="020B0604020202020204" pitchFamily="34" charset="0"/>
                <a:ea typeface="ＭＳ Ｐゴシック" panose="020B0600070205080204" pitchFamily="50" charset="-128"/>
              </a:rPr>
              <a:t>PERIOD OF STAY                 </a:t>
            </a:r>
            <a:r>
              <a:rPr lang="en-US" altLang="ja-JP" sz="1200" b="1" dirty="0">
                <a:latin typeface="ＭＳ 明朝" panose="02020609040205080304" pitchFamily="17" charset="-128"/>
                <a:ea typeface="ＭＳ 明朝" panose="02020609040205080304" pitchFamily="17" charset="-128"/>
              </a:rPr>
              <a:t>2</a:t>
            </a:r>
            <a:r>
              <a:rPr lang="ja-JP" altLang="en-US" sz="1200" b="1" dirty="0">
                <a:latin typeface="ＭＳ 明朝" panose="02020609040205080304" pitchFamily="17" charset="-128"/>
                <a:ea typeface="ＭＳ 明朝" panose="02020609040205080304" pitchFamily="17" charset="-128"/>
              </a:rPr>
              <a:t>年 </a:t>
            </a:r>
            <a:r>
              <a:rPr lang="en-US" altLang="ja-JP" sz="1200" b="1" dirty="0">
                <a:latin typeface="ＭＳ 明朝" panose="02020609040205080304" pitchFamily="17" charset="-128"/>
                <a:ea typeface="ＭＳ 明朝" panose="02020609040205080304" pitchFamily="17" charset="-128"/>
              </a:rPr>
              <a:t>3</a:t>
            </a:r>
            <a:r>
              <a:rPr lang="ja-JP" altLang="en-US" sz="1200" b="1" dirty="0">
                <a:latin typeface="ＭＳ 明朝" panose="02020609040205080304" pitchFamily="17" charset="-128"/>
                <a:ea typeface="ＭＳ 明朝" panose="02020609040205080304" pitchFamily="17" charset="-128"/>
              </a:rPr>
              <a:t>月　（</a:t>
            </a:r>
            <a:r>
              <a:rPr lang="en-US" altLang="ja-JP" sz="1200" b="1" u="sng" dirty="0">
                <a:latin typeface="ＭＳ 明朝" panose="02020609040205080304" pitchFamily="17" charset="-128"/>
                <a:ea typeface="ＭＳ 明朝" panose="02020609040205080304" pitchFamily="17" charset="-128"/>
              </a:rPr>
              <a:t>2023</a:t>
            </a:r>
            <a:r>
              <a:rPr lang="ja-JP" altLang="en-US" sz="1200" b="1" u="sng" dirty="0">
                <a:latin typeface="ＭＳ 明朝" panose="02020609040205080304" pitchFamily="17" charset="-128"/>
                <a:ea typeface="ＭＳ 明朝" panose="02020609040205080304" pitchFamily="17" charset="-128"/>
              </a:rPr>
              <a:t>年</a:t>
            </a:r>
            <a:r>
              <a:rPr lang="en-US" altLang="ja-JP" sz="1200" b="1" u="sng" dirty="0">
                <a:latin typeface="ＭＳ 明朝" panose="02020609040205080304" pitchFamily="17" charset="-128"/>
                <a:ea typeface="ＭＳ 明朝" panose="02020609040205080304" pitchFamily="17" charset="-128"/>
              </a:rPr>
              <a:t>6</a:t>
            </a:r>
            <a:r>
              <a:rPr lang="ja-JP" altLang="en-US" sz="1200" b="1" u="sng" dirty="0">
                <a:latin typeface="ＭＳ 明朝" panose="02020609040205080304" pitchFamily="17" charset="-128"/>
                <a:ea typeface="ＭＳ 明朝" panose="02020609040205080304" pitchFamily="17" charset="-128"/>
              </a:rPr>
              <a:t>月</a:t>
            </a:r>
            <a:r>
              <a:rPr lang="en-US" altLang="ja-JP" sz="1200" b="1" u="sng" dirty="0">
                <a:latin typeface="ＭＳ 明朝" panose="02020609040205080304" pitchFamily="17" charset="-128"/>
                <a:ea typeface="ＭＳ 明朝" panose="02020609040205080304" pitchFamily="17" charset="-128"/>
              </a:rPr>
              <a:t>14</a:t>
            </a:r>
            <a:r>
              <a:rPr lang="ja-JP" altLang="en-US" sz="1200" b="1" u="sng" dirty="0">
                <a:latin typeface="ＭＳ 明朝" panose="02020609040205080304" pitchFamily="17" charset="-128"/>
                <a:ea typeface="ＭＳ 明朝" panose="02020609040205080304" pitchFamily="17" charset="-128"/>
              </a:rPr>
              <a:t>日</a:t>
            </a:r>
            <a:r>
              <a:rPr lang="ja-JP" altLang="en-US" sz="1200" b="1" dirty="0">
                <a:latin typeface="ＭＳ 明朝" panose="02020609040205080304" pitchFamily="17" charset="-128"/>
                <a:ea typeface="ＭＳ 明朝" panose="02020609040205080304" pitchFamily="17" charset="-128"/>
              </a:rPr>
              <a:t>）</a:t>
            </a:r>
          </a:p>
          <a:p>
            <a:pPr eaLnBrk="1" hangingPunct="1">
              <a:spcBef>
                <a:spcPct val="0"/>
              </a:spcBef>
              <a:buClrTx/>
              <a:buSzTx/>
              <a:buFontTx/>
              <a:buNone/>
            </a:pPr>
            <a:r>
              <a:rPr lang="en-US" altLang="ja-JP" sz="800" dirty="0">
                <a:latin typeface="Arial" panose="020B0604020202020204" pitchFamily="34" charset="0"/>
                <a:ea typeface="ＭＳ Ｐゴシック" panose="020B0600070205080204" pitchFamily="50" charset="-128"/>
              </a:rPr>
              <a:t>(DATE OF EXPIRATION)</a:t>
            </a:r>
            <a:r>
              <a:rPr lang="ja-JP" altLang="en-US" sz="800" dirty="0">
                <a:latin typeface="Arial" panose="020B0604020202020204" pitchFamily="34" charset="0"/>
                <a:ea typeface="ＭＳ Ｐゴシック" panose="020B0600070205080204" pitchFamily="50" charset="-128"/>
              </a:rPr>
              <a:t>　　　　</a:t>
            </a:r>
            <a:r>
              <a:rPr lang="en-US" altLang="ja-JP" sz="800" dirty="0">
                <a:latin typeface="Arial" panose="020B0604020202020204" pitchFamily="34" charset="0"/>
                <a:ea typeface="ＭＳ Ｐゴシック" panose="020B0600070205080204" pitchFamily="50" charset="-128"/>
              </a:rPr>
              <a:t>Y      M                        Y    M       D</a:t>
            </a:r>
          </a:p>
          <a:p>
            <a:pPr eaLnBrk="1" hangingPunct="1">
              <a:spcBef>
                <a:spcPct val="0"/>
              </a:spcBef>
              <a:buClrTx/>
              <a:buSzTx/>
              <a:buFontTx/>
              <a:buNone/>
            </a:pPr>
            <a:endParaRPr lang="en-US" altLang="ja-JP" sz="600" dirty="0">
              <a:latin typeface="Arial" panose="020B0604020202020204" pitchFamily="34" charset="0"/>
              <a:ea typeface="ＭＳ Ｐゴシック" panose="020B0600070205080204" pitchFamily="50" charset="-128"/>
            </a:endParaRPr>
          </a:p>
          <a:p>
            <a:pPr eaLnBrk="1" hangingPunct="1">
              <a:spcBef>
                <a:spcPct val="0"/>
              </a:spcBef>
              <a:buClrTx/>
              <a:buSzTx/>
              <a:buFontTx/>
              <a:buNone/>
            </a:pPr>
            <a:r>
              <a:rPr lang="ja-JP" altLang="en-US" sz="900" dirty="0">
                <a:latin typeface="ＭＳ 明朝" panose="02020609040205080304" pitchFamily="17" charset="-128"/>
                <a:ea typeface="ＭＳ 明朝" panose="02020609040205080304" pitchFamily="17" charset="-128"/>
              </a:rPr>
              <a:t>許可の種類　在留期間更新許可（大阪入国管理局長） 　</a:t>
            </a:r>
          </a:p>
          <a:p>
            <a:pPr eaLnBrk="1" hangingPunct="1">
              <a:spcBef>
                <a:spcPct val="0"/>
              </a:spcBef>
              <a:buClrTx/>
              <a:buSzTx/>
              <a:buFontTx/>
              <a:buNone/>
            </a:pPr>
            <a:r>
              <a:rPr lang="ja-JP" altLang="en-US" sz="900" dirty="0">
                <a:latin typeface="ＭＳ 明朝" panose="02020609040205080304" pitchFamily="17" charset="-128"/>
                <a:ea typeface="ＭＳ 明朝" panose="02020609040205080304" pitchFamily="17" charset="-128"/>
              </a:rPr>
              <a:t>許可年月日　</a:t>
            </a:r>
            <a:r>
              <a:rPr lang="en-US" altLang="ja-JP" sz="900" dirty="0">
                <a:latin typeface="ＭＳ 明朝" panose="02020609040205080304" pitchFamily="17" charset="-128"/>
                <a:ea typeface="ＭＳ 明朝" panose="02020609040205080304" pitchFamily="17" charset="-128"/>
              </a:rPr>
              <a:t>2021</a:t>
            </a:r>
            <a:r>
              <a:rPr lang="ja-JP" altLang="en-US" sz="900" dirty="0">
                <a:latin typeface="ＭＳ 明朝" panose="02020609040205080304" pitchFamily="17" charset="-128"/>
                <a:ea typeface="ＭＳ 明朝" panose="02020609040205080304" pitchFamily="17" charset="-128"/>
              </a:rPr>
              <a:t>年</a:t>
            </a:r>
            <a:r>
              <a:rPr lang="en-US" altLang="ja-JP" sz="900" dirty="0">
                <a:latin typeface="ＭＳ 明朝" panose="02020609040205080304" pitchFamily="17" charset="-128"/>
                <a:ea typeface="ＭＳ 明朝" panose="02020609040205080304" pitchFamily="17" charset="-128"/>
              </a:rPr>
              <a:t>6</a:t>
            </a:r>
            <a:r>
              <a:rPr lang="ja-JP" altLang="en-US" sz="900" dirty="0">
                <a:latin typeface="ＭＳ 明朝" panose="02020609040205080304" pitchFamily="17" charset="-128"/>
                <a:ea typeface="ＭＳ 明朝" panose="02020609040205080304" pitchFamily="17" charset="-128"/>
              </a:rPr>
              <a:t>月</a:t>
            </a:r>
            <a:r>
              <a:rPr lang="en-US" altLang="ja-JP" sz="900" dirty="0">
                <a:latin typeface="ＭＳ 明朝" panose="02020609040205080304" pitchFamily="17" charset="-128"/>
                <a:ea typeface="ＭＳ 明朝" panose="02020609040205080304" pitchFamily="17" charset="-128"/>
              </a:rPr>
              <a:t>14</a:t>
            </a:r>
            <a:r>
              <a:rPr lang="ja-JP" altLang="en-US" sz="900" dirty="0">
                <a:latin typeface="ＭＳ 明朝" panose="02020609040205080304" pitchFamily="17" charset="-128"/>
                <a:ea typeface="ＭＳ 明朝" panose="02020609040205080304" pitchFamily="17" charset="-128"/>
              </a:rPr>
              <a:t>日　　　交付年月日　</a:t>
            </a:r>
            <a:r>
              <a:rPr lang="en-US" altLang="ja-JP" sz="900" dirty="0">
                <a:latin typeface="ＭＳ 明朝" panose="02020609040205080304" pitchFamily="17" charset="-128"/>
                <a:ea typeface="ＭＳ 明朝" panose="02020609040205080304" pitchFamily="17" charset="-128"/>
              </a:rPr>
              <a:t>2021</a:t>
            </a:r>
            <a:r>
              <a:rPr lang="ja-JP" altLang="en-US" sz="900" dirty="0">
                <a:latin typeface="ＭＳ 明朝" panose="02020609040205080304" pitchFamily="17" charset="-128"/>
                <a:ea typeface="ＭＳ 明朝" panose="02020609040205080304" pitchFamily="17" charset="-128"/>
              </a:rPr>
              <a:t>年</a:t>
            </a:r>
            <a:r>
              <a:rPr lang="en-US" altLang="ja-JP" sz="900" dirty="0">
                <a:latin typeface="ＭＳ 明朝" panose="02020609040205080304" pitchFamily="17" charset="-128"/>
                <a:ea typeface="ＭＳ 明朝" panose="02020609040205080304" pitchFamily="17" charset="-128"/>
              </a:rPr>
              <a:t>6</a:t>
            </a:r>
            <a:r>
              <a:rPr lang="ja-JP" altLang="en-US" sz="900" dirty="0">
                <a:latin typeface="ＭＳ 明朝" panose="02020609040205080304" pitchFamily="17" charset="-128"/>
                <a:ea typeface="ＭＳ 明朝" panose="02020609040205080304" pitchFamily="17" charset="-128"/>
              </a:rPr>
              <a:t>月</a:t>
            </a:r>
            <a:r>
              <a:rPr lang="en-US" altLang="ja-JP" sz="900" dirty="0">
                <a:latin typeface="ＭＳ 明朝" panose="02020609040205080304" pitchFamily="17" charset="-128"/>
                <a:ea typeface="ＭＳ 明朝" panose="02020609040205080304" pitchFamily="17" charset="-128"/>
              </a:rPr>
              <a:t>14</a:t>
            </a:r>
            <a:r>
              <a:rPr lang="ja-JP" altLang="en-US" sz="900" dirty="0">
                <a:latin typeface="ＭＳ 明朝" panose="02020609040205080304" pitchFamily="17" charset="-128"/>
                <a:ea typeface="ＭＳ 明朝" panose="02020609040205080304" pitchFamily="17" charset="-128"/>
              </a:rPr>
              <a:t>日</a:t>
            </a:r>
            <a:endParaRPr lang="en-US" altLang="ja-JP" sz="900" dirty="0">
              <a:latin typeface="ＭＳ 明朝" panose="02020609040205080304" pitchFamily="17" charset="-128"/>
              <a:ea typeface="ＭＳ 明朝" panose="02020609040205080304" pitchFamily="17" charset="-128"/>
            </a:endParaRPr>
          </a:p>
          <a:p>
            <a:pPr eaLnBrk="1" hangingPunct="1">
              <a:spcBef>
                <a:spcPct val="0"/>
              </a:spcBef>
              <a:buClrTx/>
              <a:buSzTx/>
              <a:buFontTx/>
              <a:buNone/>
            </a:pPr>
            <a:r>
              <a:rPr lang="ja-JP" altLang="en-US" sz="1000" dirty="0">
                <a:latin typeface="ＭＳ 明朝" panose="02020609040205080304" pitchFamily="17" charset="-128"/>
                <a:ea typeface="ＭＳ 明朝" panose="02020609040205080304" pitchFamily="17" charset="-128"/>
              </a:rPr>
              <a:t>このカードは　</a:t>
            </a:r>
            <a:r>
              <a:rPr lang="en-US" altLang="ja-JP" sz="1000" u="sng" dirty="0">
                <a:latin typeface="ＭＳ 明朝" panose="02020609040205080304" pitchFamily="17" charset="-128"/>
                <a:ea typeface="ＭＳ 明朝" panose="02020609040205080304" pitchFamily="17" charset="-128"/>
              </a:rPr>
              <a:t>2023</a:t>
            </a:r>
            <a:r>
              <a:rPr lang="ja-JP" altLang="en-US" sz="1000" u="sng" dirty="0">
                <a:latin typeface="ＭＳ 明朝" panose="02020609040205080304" pitchFamily="17" charset="-128"/>
                <a:ea typeface="ＭＳ 明朝" panose="02020609040205080304" pitchFamily="17" charset="-128"/>
              </a:rPr>
              <a:t>年</a:t>
            </a:r>
            <a:r>
              <a:rPr lang="en-US" altLang="ja-JP" sz="1000" u="sng" dirty="0">
                <a:latin typeface="ＭＳ 明朝" panose="02020609040205080304" pitchFamily="17" charset="-128"/>
                <a:ea typeface="ＭＳ 明朝" panose="02020609040205080304" pitchFamily="17" charset="-128"/>
              </a:rPr>
              <a:t>9</a:t>
            </a:r>
            <a:r>
              <a:rPr lang="ja-JP" altLang="en-US" sz="1000" u="sng" dirty="0">
                <a:latin typeface="ＭＳ 明朝" panose="02020609040205080304" pitchFamily="17" charset="-128"/>
                <a:ea typeface="ＭＳ 明朝" panose="02020609040205080304" pitchFamily="17" charset="-128"/>
              </a:rPr>
              <a:t>月</a:t>
            </a:r>
            <a:r>
              <a:rPr lang="en-US" altLang="ja-JP" sz="1000" u="sng" dirty="0">
                <a:latin typeface="ＭＳ 明朝" panose="02020609040205080304" pitchFamily="17" charset="-128"/>
                <a:ea typeface="ＭＳ 明朝" panose="02020609040205080304" pitchFamily="17" charset="-128"/>
              </a:rPr>
              <a:t>14</a:t>
            </a:r>
            <a:r>
              <a:rPr lang="ja-JP" altLang="en-US" sz="1000" u="sng" dirty="0">
                <a:latin typeface="ＭＳ 明朝" panose="02020609040205080304" pitchFamily="17" charset="-128"/>
                <a:ea typeface="ＭＳ 明朝" panose="02020609040205080304" pitchFamily="17" charset="-128"/>
              </a:rPr>
              <a:t>日まで有効</a:t>
            </a:r>
            <a:r>
              <a:rPr lang="ja-JP" altLang="en-US" sz="1000" dirty="0">
                <a:latin typeface="ＭＳ 明朝" panose="02020609040205080304" pitchFamily="17" charset="-128"/>
                <a:ea typeface="ＭＳ 明朝" panose="02020609040205080304" pitchFamily="17" charset="-128"/>
              </a:rPr>
              <a:t>　です。　　　　 　</a:t>
            </a:r>
            <a:r>
              <a:rPr lang="ja-JP" altLang="en-US" sz="1000" b="1" dirty="0">
                <a:latin typeface="HGS行書体" panose="03000600000000000000" pitchFamily="66" charset="-128"/>
                <a:ea typeface="HGS行書体" panose="03000600000000000000" pitchFamily="66" charset="-128"/>
              </a:rPr>
              <a:t>法務大臣　</a:t>
            </a:r>
          </a:p>
          <a:p>
            <a:pPr eaLnBrk="1" hangingPunct="1">
              <a:spcBef>
                <a:spcPct val="0"/>
              </a:spcBef>
              <a:buClrTx/>
              <a:buSzTx/>
              <a:buFontTx/>
              <a:buNone/>
            </a:pPr>
            <a:endParaRPr lang="ja-JP" altLang="en-US" sz="1000" b="1" dirty="0">
              <a:latin typeface="HGS行書体" panose="03000600000000000000" pitchFamily="66" charset="-128"/>
              <a:ea typeface="HGS行書体" panose="03000600000000000000" pitchFamily="66" charset="-128"/>
            </a:endParaRPr>
          </a:p>
          <a:p>
            <a:pPr eaLnBrk="1" hangingPunct="1">
              <a:spcBef>
                <a:spcPct val="0"/>
              </a:spcBef>
              <a:buClrTx/>
              <a:buSzTx/>
              <a:buFontTx/>
              <a:buNone/>
            </a:pPr>
            <a:r>
              <a:rPr lang="ja-JP" altLang="en-US" sz="900" dirty="0">
                <a:latin typeface="Arial" panose="020B0604020202020204" pitchFamily="34" charset="0"/>
                <a:ea typeface="ＭＳ 明朝" panose="02020609040205080304" pitchFamily="17" charset="-128"/>
              </a:rPr>
              <a:t>	　　	</a:t>
            </a:r>
          </a:p>
        </p:txBody>
      </p:sp>
      <p:sp>
        <p:nvSpPr>
          <p:cNvPr id="15366" name="Rectangle 2"/>
          <p:cNvSpPr>
            <a:spLocks noGrp="1" noChangeArrowheads="1"/>
          </p:cNvSpPr>
          <p:nvPr>
            <p:ph type="title"/>
          </p:nvPr>
        </p:nvSpPr>
        <p:spPr>
          <a:xfrm>
            <a:off x="107506" y="39775"/>
            <a:ext cx="8490533" cy="98626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r>
              <a:rPr lang="ja-JP" altLang="en-US" sz="4000" b="1" dirty="0">
                <a:solidFill>
                  <a:schemeClr val="tx2"/>
                </a:solidFill>
                <a:latin typeface="Meiryo UI" panose="020B0604030504040204" pitchFamily="50" charset="-128"/>
                <a:ea typeface="Meiryo UI" panose="020B0604030504040204" pitchFamily="50" charset="-128"/>
              </a:rPr>
              <a:t>在留資格 ～在留カードとは～</a:t>
            </a:r>
          </a:p>
        </p:txBody>
      </p:sp>
      <p:sp>
        <p:nvSpPr>
          <p:cNvPr id="15367" name="Rectangle 3"/>
          <p:cNvSpPr>
            <a:spLocks noGrp="1" noChangeArrowheads="1"/>
          </p:cNvSpPr>
          <p:nvPr>
            <p:ph sz="half" idx="1"/>
          </p:nvPr>
        </p:nvSpPr>
        <p:spPr>
          <a:xfrm>
            <a:off x="1711869" y="2936592"/>
            <a:ext cx="1190875" cy="520687"/>
          </a:xfrm>
        </p:spPr>
        <p:txBody>
          <a:bodyPr>
            <a:normAutofit/>
          </a:bodyPr>
          <a:lstStyle/>
          <a:p>
            <a:pPr algn="ctr" eaLnBrk="1" hangingPunct="1">
              <a:buFont typeface="Wingdings" panose="05000000000000000000" pitchFamily="2" charset="2"/>
              <a:buNone/>
            </a:pPr>
            <a:r>
              <a:rPr lang="ja-JP" altLang="en-US" sz="2400">
                <a:solidFill>
                  <a:schemeClr val="hlink"/>
                </a:solidFill>
              </a:rPr>
              <a:t>見本</a:t>
            </a:r>
          </a:p>
        </p:txBody>
      </p:sp>
      <p:sp>
        <p:nvSpPr>
          <p:cNvPr id="15364" name="Rectangle 15"/>
          <p:cNvSpPr>
            <a:spLocks noChangeArrowheads="1"/>
          </p:cNvSpPr>
          <p:nvPr/>
        </p:nvSpPr>
        <p:spPr bwMode="auto">
          <a:xfrm>
            <a:off x="126659" y="2505075"/>
            <a:ext cx="4416766" cy="438150"/>
          </a:xfrm>
          <a:prstGeom prst="rect">
            <a:avLst/>
          </a:prstGeom>
          <a:solidFill>
            <a:srgbClr val="99CCFF">
              <a:alpha val="39000"/>
            </a:srgbClr>
          </a:solidFill>
          <a:ln>
            <a:noFill/>
          </a:ln>
          <a:effectLst/>
          <a:extLst/>
        </p:spPr>
        <p:txBody>
          <a:bodyPr wrap="none" anchor="ctr"/>
          <a:lstStyle>
            <a:lvl1pPr>
              <a:spcBef>
                <a:spcPct val="20000"/>
              </a:spcBef>
              <a:buClr>
                <a:schemeClr val="hlink"/>
              </a:buClr>
              <a:buSzPct val="80000"/>
              <a:buFont typeface="Wingdings" panose="05000000000000000000" pitchFamily="2" charset="2"/>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tx2"/>
              </a:buClr>
              <a:buSzPct val="75000"/>
              <a:buFont typeface="Wingdings" panose="05000000000000000000" pitchFamily="2" charset="2"/>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2"/>
              </a:buClr>
              <a:buSzPct val="8500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ClrTx/>
              <a:buSzTx/>
              <a:buFontTx/>
              <a:buNone/>
            </a:pPr>
            <a:endParaRPr lang="ja-JP" altLang="en-US" sz="1800">
              <a:latin typeface="Impact" panose="020B0806030902050204" pitchFamily="34" charset="0"/>
              <a:ea typeface="ＭＳ Ｐゴシック" panose="020B0600070205080204" pitchFamily="50" charset="-128"/>
            </a:endParaRPr>
          </a:p>
        </p:txBody>
      </p:sp>
      <p:sp>
        <p:nvSpPr>
          <p:cNvPr id="15376" name="Rectangle 19"/>
          <p:cNvSpPr>
            <a:spLocks noChangeArrowheads="1"/>
          </p:cNvSpPr>
          <p:nvPr/>
        </p:nvSpPr>
        <p:spPr bwMode="auto">
          <a:xfrm>
            <a:off x="4135889" y="5185008"/>
            <a:ext cx="210930" cy="210930"/>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tx2"/>
              </a:buClr>
              <a:buSzPct val="75000"/>
              <a:buFont typeface="Wingdings" panose="05000000000000000000" pitchFamily="2" charset="2"/>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2"/>
              </a:buClr>
              <a:buSzPct val="8500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spcBef>
                <a:spcPct val="0"/>
              </a:spcBef>
              <a:buClrTx/>
              <a:buSzTx/>
              <a:buFontTx/>
              <a:buNone/>
            </a:pPr>
            <a:r>
              <a:rPr lang="ja-JP" altLang="en-US" sz="800" b="1" i="1" dirty="0">
                <a:solidFill>
                  <a:schemeClr val="hlink"/>
                </a:solidFill>
                <a:latin typeface="Impact" panose="020B0806030902050204" pitchFamily="34" charset="0"/>
                <a:ea typeface="HGS行書体" panose="03000600000000000000" pitchFamily="66" charset="-128"/>
              </a:rPr>
              <a:t>法務</a:t>
            </a:r>
          </a:p>
          <a:p>
            <a:pPr algn="ctr" eaLnBrk="1" hangingPunct="1">
              <a:spcBef>
                <a:spcPct val="0"/>
              </a:spcBef>
              <a:buClrTx/>
              <a:buSzTx/>
              <a:buFontTx/>
              <a:buNone/>
            </a:pPr>
            <a:r>
              <a:rPr lang="ja-JP" altLang="en-US" sz="900" b="1" i="1" dirty="0">
                <a:solidFill>
                  <a:schemeClr val="hlink"/>
                </a:solidFill>
                <a:latin typeface="Impact" panose="020B0806030902050204" pitchFamily="34" charset="0"/>
                <a:ea typeface="HGS行書体" panose="03000600000000000000" pitchFamily="66" charset="-128"/>
              </a:rPr>
              <a:t>大臣</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8646" y="3869164"/>
            <a:ext cx="987724" cy="1175531"/>
          </a:xfrm>
          <a:prstGeom prst="rect">
            <a:avLst/>
          </a:prstGeom>
        </p:spPr>
      </p:pic>
      <p:sp>
        <p:nvSpPr>
          <p:cNvPr id="20" name="Rectangle 8">
            <a:extLst>
              <a:ext uri="{FF2B5EF4-FFF2-40B4-BE49-F238E27FC236}">
                <a16:creationId xmlns:a16="http://schemas.microsoft.com/office/drawing/2014/main" id="{53F35B51-A43D-470B-B23A-1FCA6396993C}"/>
              </a:ext>
            </a:extLst>
          </p:cNvPr>
          <p:cNvSpPr>
            <a:spLocks noChangeArrowheads="1"/>
          </p:cNvSpPr>
          <p:nvPr/>
        </p:nvSpPr>
        <p:spPr bwMode="auto">
          <a:xfrm>
            <a:off x="61566" y="1183573"/>
            <a:ext cx="9026238" cy="1078964"/>
          </a:xfrm>
          <a:prstGeom prst="rect">
            <a:avLst/>
          </a:prstGeom>
          <a:solidFill>
            <a:srgbClr val="FCEBD1"/>
          </a:solidFill>
          <a:ln w="9525">
            <a:solidFill>
              <a:schemeClr val="tx2">
                <a:lumMod val="60000"/>
                <a:lumOff val="40000"/>
              </a:schemeClr>
            </a:solidFill>
            <a:miter lim="800000"/>
            <a:headEnd/>
            <a:tailEnd/>
          </a:ln>
          <a:effectLst/>
          <a:extLst/>
        </p:spPr>
        <p:txBody>
          <a:bodyPr/>
          <a:lstStyle>
            <a:lvl1pPr marL="342900" indent="-342900">
              <a:spcBef>
                <a:spcPct val="20000"/>
              </a:spcBef>
              <a:buClr>
                <a:schemeClr val="hlink"/>
              </a:buClr>
              <a:buSzPct val="80000"/>
              <a:buFont typeface="Wingdings" panose="05000000000000000000" pitchFamily="2" charset="2"/>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tx2"/>
              </a:buClr>
              <a:buSzPct val="75000"/>
              <a:buFont typeface="Wingdings" panose="05000000000000000000" pitchFamily="2" charset="2"/>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2"/>
              </a:buClr>
              <a:buSzPct val="8500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buFont typeface="Wingdings" panose="05000000000000000000" pitchFamily="2" charset="2"/>
              <a:buNone/>
            </a:pPr>
            <a:r>
              <a:rPr lang="ja-JP" altLang="en-US" sz="2000" dirty="0">
                <a:latin typeface="Meiryo UI" panose="020B0604030504040204" pitchFamily="50" charset="-128"/>
                <a:ea typeface="Meiryo UI" panose="020B0604030504040204" pitchFamily="50" charset="-128"/>
              </a:rPr>
              <a:t>在留カードは、</a:t>
            </a:r>
            <a:r>
              <a:rPr lang="ja-JP" altLang="en-US" sz="2400" b="1" u="sng" dirty="0">
                <a:latin typeface="Meiryo UI" panose="020B0604030504040204" pitchFamily="50" charset="-128"/>
                <a:ea typeface="Meiryo UI" panose="020B0604030504040204" pitchFamily="50" charset="-128"/>
              </a:rPr>
              <a:t>常時携帯する</a:t>
            </a:r>
            <a:r>
              <a:rPr lang="ja-JP" altLang="en-US" sz="2000" b="1" u="sng" dirty="0">
                <a:latin typeface="Meiryo UI" panose="020B0604030504040204" pitchFamily="50" charset="-128"/>
                <a:ea typeface="Meiryo UI" panose="020B0604030504040204" pitchFamily="50" charset="-128"/>
              </a:rPr>
              <a:t>ことが必要です</a:t>
            </a:r>
            <a:r>
              <a:rPr lang="ja-JP" altLang="en-US" sz="2000" b="1" dirty="0">
                <a:latin typeface="Meiryo UI" panose="020B0604030504040204" pitchFamily="50" charset="-128"/>
                <a:ea typeface="Meiryo UI" panose="020B0604030504040204" pitchFamily="50" charset="-128"/>
              </a:rPr>
              <a:t>。</a:t>
            </a:r>
          </a:p>
          <a:p>
            <a:pPr marL="0" indent="0" eaLnBrk="1" hangingPunct="1">
              <a:buFont typeface="Wingdings" panose="05000000000000000000" pitchFamily="2" charset="2"/>
              <a:buNone/>
            </a:pPr>
            <a:r>
              <a:rPr lang="ja-JP" altLang="en-US" sz="1600" dirty="0">
                <a:solidFill>
                  <a:schemeClr val="hlink"/>
                </a:solidFill>
                <a:latin typeface="Meiryo UI" panose="020B0604030504040204" pitchFamily="50" charset="-128"/>
                <a:ea typeface="Meiryo UI" panose="020B0604030504040204" pitchFamily="50" charset="-128"/>
              </a:rPr>
              <a:t>不携帯の場合は、</a:t>
            </a:r>
            <a:r>
              <a:rPr lang="en-US" altLang="ja-JP" sz="1600" dirty="0">
                <a:solidFill>
                  <a:schemeClr val="hlink"/>
                </a:solidFill>
                <a:latin typeface="Meiryo UI" panose="020B0604030504040204" pitchFamily="50" charset="-128"/>
                <a:ea typeface="Meiryo UI" panose="020B0604030504040204" pitchFamily="50" charset="-128"/>
              </a:rPr>
              <a:t>20</a:t>
            </a:r>
            <a:r>
              <a:rPr lang="ja-JP" altLang="en-US" sz="1600" dirty="0">
                <a:solidFill>
                  <a:schemeClr val="hlink"/>
                </a:solidFill>
                <a:latin typeface="Meiryo UI" panose="020B0604030504040204" pitchFamily="50" charset="-128"/>
                <a:ea typeface="Meiryo UI" panose="020B0604030504040204" pitchFamily="50" charset="-128"/>
              </a:rPr>
              <a:t>万以下の罰金、入国審査官、入国警備官、警察等からの提示に応じなかった場合は</a:t>
            </a:r>
            <a:r>
              <a:rPr lang="en-US" altLang="ja-JP" sz="1600" dirty="0">
                <a:solidFill>
                  <a:schemeClr val="hlink"/>
                </a:solidFill>
                <a:latin typeface="Meiryo UI" panose="020B0604030504040204" pitchFamily="50" charset="-128"/>
                <a:ea typeface="Meiryo UI" panose="020B0604030504040204" pitchFamily="50" charset="-128"/>
              </a:rPr>
              <a:t>1</a:t>
            </a:r>
            <a:r>
              <a:rPr lang="ja-JP" altLang="en-US" sz="1600" dirty="0">
                <a:solidFill>
                  <a:schemeClr val="hlink"/>
                </a:solidFill>
                <a:latin typeface="Meiryo UI" panose="020B0604030504040204" pitchFamily="50" charset="-128"/>
                <a:ea typeface="Meiryo UI" panose="020B0604030504040204" pitchFamily="50" charset="-128"/>
              </a:rPr>
              <a:t>年以下の懲役又は</a:t>
            </a:r>
            <a:r>
              <a:rPr lang="en-US" altLang="ja-JP" sz="1600" dirty="0">
                <a:solidFill>
                  <a:schemeClr val="hlink"/>
                </a:solidFill>
                <a:latin typeface="Meiryo UI" panose="020B0604030504040204" pitchFamily="50" charset="-128"/>
                <a:ea typeface="Meiryo UI" panose="020B0604030504040204" pitchFamily="50" charset="-128"/>
              </a:rPr>
              <a:t>20</a:t>
            </a:r>
            <a:r>
              <a:rPr lang="ja-JP" altLang="en-US" sz="1600" dirty="0">
                <a:solidFill>
                  <a:schemeClr val="hlink"/>
                </a:solidFill>
                <a:latin typeface="Meiryo UI" panose="020B0604030504040204" pitchFamily="50" charset="-128"/>
                <a:ea typeface="Meiryo UI" panose="020B0604030504040204" pitchFamily="50" charset="-128"/>
              </a:rPr>
              <a:t>万円以下の罰金に処せられることがあります。</a:t>
            </a:r>
            <a:endParaRPr lang="ja-JP" altLang="en-US" sz="1600"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32A5CC60-1498-4A6D-8A17-CA18A97C2BB8}"/>
              </a:ext>
            </a:extLst>
          </p:cNvPr>
          <p:cNvPicPr>
            <a:picLocks noChangeAspect="1"/>
          </p:cNvPicPr>
          <p:nvPr/>
        </p:nvPicPr>
        <p:blipFill>
          <a:blip r:embed="rId4">
            <a:duotone>
              <a:prstClr val="black"/>
              <a:schemeClr val="accent5">
                <a:tint val="45000"/>
                <a:satMod val="400000"/>
              </a:schemeClr>
            </a:duotone>
          </a:blip>
          <a:stretch>
            <a:fillRect/>
          </a:stretch>
        </p:blipFill>
        <p:spPr>
          <a:xfrm>
            <a:off x="0" y="926136"/>
            <a:ext cx="9144000" cy="127322"/>
          </a:xfrm>
          <a:prstGeom prst="rect">
            <a:avLst/>
          </a:prstGeom>
        </p:spPr>
      </p:pic>
      <p:sp>
        <p:nvSpPr>
          <p:cNvPr id="46" name="Rectangle 13">
            <a:extLst>
              <a:ext uri="{FF2B5EF4-FFF2-40B4-BE49-F238E27FC236}">
                <a16:creationId xmlns:a16="http://schemas.microsoft.com/office/drawing/2014/main" id="{A788B780-D7F2-41CE-AFF3-D4AAC8E09E21}"/>
              </a:ext>
            </a:extLst>
          </p:cNvPr>
          <p:cNvSpPr>
            <a:spLocks noChangeArrowheads="1"/>
          </p:cNvSpPr>
          <p:nvPr/>
        </p:nvSpPr>
        <p:spPr bwMode="auto">
          <a:xfrm>
            <a:off x="4667286" y="5652612"/>
            <a:ext cx="4064615" cy="856154"/>
          </a:xfrm>
          <a:prstGeom prst="rect">
            <a:avLst/>
          </a:prstGeom>
          <a:noFill/>
          <a:ln w="28575">
            <a:solidFill>
              <a:srgbClr val="FF3300"/>
            </a:solidFill>
            <a:miter lim="800000"/>
            <a:headEnd/>
            <a:tailEnd/>
          </a:ln>
          <a:effectLst/>
          <a:extLst/>
        </p:spPr>
        <p:txBody>
          <a:bodyPr/>
          <a:lstStyle>
            <a:lvl1pPr marL="342900" indent="-342900">
              <a:spcBef>
                <a:spcPct val="20000"/>
              </a:spcBef>
              <a:buClr>
                <a:schemeClr val="hlink"/>
              </a:buClr>
              <a:buSzPct val="80000"/>
              <a:buFont typeface="Wingdings" panose="05000000000000000000" pitchFamily="2" charset="2"/>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tx2"/>
              </a:buClr>
              <a:buSzPct val="75000"/>
              <a:buFont typeface="Wingdings" panose="05000000000000000000" pitchFamily="2" charset="2"/>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2"/>
              </a:buClr>
              <a:buSzPct val="8500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marL="0" indent="0" eaLnBrk="1" hangingPunct="1">
              <a:buFont typeface="Wingdings" panose="05000000000000000000" pitchFamily="2" charset="2"/>
              <a:buNone/>
            </a:pPr>
            <a:r>
              <a:rPr lang="ja-JP" altLang="en-US" sz="2000" dirty="0">
                <a:latin typeface="Meiryo UI" panose="020B0604030504040204" pitchFamily="50" charset="-128"/>
                <a:ea typeface="Meiryo UI" panose="020B0604030504040204" pitchFamily="50" charset="-128"/>
              </a:rPr>
              <a:t>住んでいる区</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市役所に転出・転入届を提出することで、住所が登録されます。</a:t>
            </a:r>
          </a:p>
        </p:txBody>
      </p:sp>
      <p:sp>
        <p:nvSpPr>
          <p:cNvPr id="25" name="Rectangle 4">
            <a:extLst>
              <a:ext uri="{FF2B5EF4-FFF2-40B4-BE49-F238E27FC236}">
                <a16:creationId xmlns:a16="http://schemas.microsoft.com/office/drawing/2014/main" id="{8189F25A-6A53-4638-9FC3-E8B12EBF6036}"/>
              </a:ext>
            </a:extLst>
          </p:cNvPr>
          <p:cNvSpPr txBox="1">
            <a:spLocks noChangeArrowheads="1"/>
          </p:cNvSpPr>
          <p:nvPr/>
        </p:nvSpPr>
        <p:spPr>
          <a:xfrm>
            <a:off x="4642951" y="2467499"/>
            <a:ext cx="3814588" cy="6943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Wingdings" panose="05000000000000000000" pitchFamily="2" charset="2"/>
              <a:buNone/>
            </a:pPr>
            <a:r>
              <a:rPr lang="ja-JP" altLang="en-US" sz="2400">
                <a:solidFill>
                  <a:schemeClr val="hlink"/>
                </a:solidFill>
              </a:rPr>
              <a:t>見本</a:t>
            </a:r>
          </a:p>
        </p:txBody>
      </p:sp>
      <p:sp>
        <p:nvSpPr>
          <p:cNvPr id="26" name="Line 2">
            <a:extLst>
              <a:ext uri="{FF2B5EF4-FFF2-40B4-BE49-F238E27FC236}">
                <a16:creationId xmlns:a16="http://schemas.microsoft.com/office/drawing/2014/main" id="{E47E94D7-CE42-48E3-AB4C-7D5F925B3E12}"/>
              </a:ext>
            </a:extLst>
          </p:cNvPr>
          <p:cNvSpPr>
            <a:spLocks noChangeShapeType="1"/>
          </p:cNvSpPr>
          <p:nvPr/>
        </p:nvSpPr>
        <p:spPr bwMode="auto">
          <a:xfrm>
            <a:off x="4642949" y="2883523"/>
            <a:ext cx="444015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 name="Oval 6">
            <a:extLst>
              <a:ext uri="{FF2B5EF4-FFF2-40B4-BE49-F238E27FC236}">
                <a16:creationId xmlns:a16="http://schemas.microsoft.com/office/drawing/2014/main" id="{A08456F2-FDA9-41F8-9DF0-798A48BB6DFC}"/>
              </a:ext>
            </a:extLst>
          </p:cNvPr>
          <p:cNvSpPr>
            <a:spLocks noChangeArrowheads="1"/>
          </p:cNvSpPr>
          <p:nvPr/>
        </p:nvSpPr>
        <p:spPr bwMode="auto">
          <a:xfrm>
            <a:off x="5335817" y="3086100"/>
            <a:ext cx="1526447" cy="352635"/>
          </a:xfrm>
          <a:prstGeom prst="ellipse">
            <a:avLst/>
          </a:prstGeom>
          <a:solidFill>
            <a:schemeClr val="bg1">
              <a:alpha val="0"/>
            </a:schemeClr>
          </a:solidFill>
          <a:ln w="381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tx2"/>
              </a:buClr>
              <a:buSzPct val="75000"/>
              <a:buFont typeface="Wingdings" panose="05000000000000000000" pitchFamily="2" charset="2"/>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2"/>
              </a:buClr>
              <a:buSzPct val="8500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ClrTx/>
              <a:buSzTx/>
              <a:buFontTx/>
              <a:buNone/>
            </a:pPr>
            <a:endParaRPr lang="ja-JP" altLang="en-US" sz="1800">
              <a:latin typeface="Impact" panose="020B0806030902050204" pitchFamily="34" charset="0"/>
              <a:ea typeface="ＭＳ Ｐゴシック" panose="020B0600070205080204" pitchFamily="50" charset="-128"/>
            </a:endParaRPr>
          </a:p>
        </p:txBody>
      </p:sp>
      <p:sp>
        <p:nvSpPr>
          <p:cNvPr id="30" name="Line 13">
            <a:extLst>
              <a:ext uri="{FF2B5EF4-FFF2-40B4-BE49-F238E27FC236}">
                <a16:creationId xmlns:a16="http://schemas.microsoft.com/office/drawing/2014/main" id="{4E917749-F9C1-4183-BF01-E16402F07C16}"/>
              </a:ext>
            </a:extLst>
          </p:cNvPr>
          <p:cNvSpPr>
            <a:spLocks noChangeShapeType="1"/>
          </p:cNvSpPr>
          <p:nvPr/>
        </p:nvSpPr>
        <p:spPr bwMode="auto">
          <a:xfrm>
            <a:off x="4642949" y="3091536"/>
            <a:ext cx="444015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 name="Line 14">
            <a:extLst>
              <a:ext uri="{FF2B5EF4-FFF2-40B4-BE49-F238E27FC236}">
                <a16:creationId xmlns:a16="http://schemas.microsoft.com/office/drawing/2014/main" id="{8135BBFD-E20C-44B3-8916-0F428DA3945A}"/>
              </a:ext>
            </a:extLst>
          </p:cNvPr>
          <p:cNvSpPr>
            <a:spLocks noChangeShapeType="1"/>
          </p:cNvSpPr>
          <p:nvPr/>
        </p:nvSpPr>
        <p:spPr bwMode="auto">
          <a:xfrm>
            <a:off x="4642949" y="4686810"/>
            <a:ext cx="444015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 name="Line 15">
            <a:extLst>
              <a:ext uri="{FF2B5EF4-FFF2-40B4-BE49-F238E27FC236}">
                <a16:creationId xmlns:a16="http://schemas.microsoft.com/office/drawing/2014/main" id="{3D07F744-2E3F-4FB2-86F6-A42E6A349131}"/>
              </a:ext>
            </a:extLst>
          </p:cNvPr>
          <p:cNvSpPr>
            <a:spLocks noChangeShapeType="1"/>
          </p:cNvSpPr>
          <p:nvPr/>
        </p:nvSpPr>
        <p:spPr bwMode="auto">
          <a:xfrm flipH="1">
            <a:off x="5404643" y="2883523"/>
            <a:ext cx="0" cy="180328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 name="Line 16">
            <a:extLst>
              <a:ext uri="{FF2B5EF4-FFF2-40B4-BE49-F238E27FC236}">
                <a16:creationId xmlns:a16="http://schemas.microsoft.com/office/drawing/2014/main" id="{CB84FC64-E05F-4A97-B412-5129EBCA483E}"/>
              </a:ext>
            </a:extLst>
          </p:cNvPr>
          <p:cNvSpPr>
            <a:spLocks noChangeShapeType="1"/>
          </p:cNvSpPr>
          <p:nvPr/>
        </p:nvSpPr>
        <p:spPr bwMode="auto">
          <a:xfrm flipH="1">
            <a:off x="7694313" y="2883525"/>
            <a:ext cx="0" cy="194247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 name="Line 17">
            <a:extLst>
              <a:ext uri="{FF2B5EF4-FFF2-40B4-BE49-F238E27FC236}">
                <a16:creationId xmlns:a16="http://schemas.microsoft.com/office/drawing/2014/main" id="{9573763F-7779-4D05-B100-255556FF5C27}"/>
              </a:ext>
            </a:extLst>
          </p:cNvPr>
          <p:cNvSpPr>
            <a:spLocks noChangeShapeType="1"/>
          </p:cNvSpPr>
          <p:nvPr/>
        </p:nvSpPr>
        <p:spPr bwMode="auto">
          <a:xfrm>
            <a:off x="7694313" y="4686812"/>
            <a:ext cx="0" cy="76322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 name="Line 18">
            <a:extLst>
              <a:ext uri="{FF2B5EF4-FFF2-40B4-BE49-F238E27FC236}">
                <a16:creationId xmlns:a16="http://schemas.microsoft.com/office/drawing/2014/main" id="{7A720921-CD9A-4870-810C-2DAFF56F4B2B}"/>
              </a:ext>
            </a:extLst>
          </p:cNvPr>
          <p:cNvSpPr>
            <a:spLocks noChangeShapeType="1"/>
          </p:cNvSpPr>
          <p:nvPr/>
        </p:nvSpPr>
        <p:spPr bwMode="auto">
          <a:xfrm>
            <a:off x="4642949" y="3368376"/>
            <a:ext cx="444015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6" name="Line 20">
            <a:extLst>
              <a:ext uri="{FF2B5EF4-FFF2-40B4-BE49-F238E27FC236}">
                <a16:creationId xmlns:a16="http://schemas.microsoft.com/office/drawing/2014/main" id="{7A8BA226-64EF-48B4-AB46-06C994830DD5}"/>
              </a:ext>
            </a:extLst>
          </p:cNvPr>
          <p:cNvSpPr>
            <a:spLocks noChangeShapeType="1"/>
          </p:cNvSpPr>
          <p:nvPr/>
        </p:nvSpPr>
        <p:spPr bwMode="auto">
          <a:xfrm>
            <a:off x="4642949" y="3600861"/>
            <a:ext cx="444015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 name="Line 22">
            <a:extLst>
              <a:ext uri="{FF2B5EF4-FFF2-40B4-BE49-F238E27FC236}">
                <a16:creationId xmlns:a16="http://schemas.microsoft.com/office/drawing/2014/main" id="{759575A9-7D04-4A6E-9068-BDAC5FA2DF60}"/>
              </a:ext>
            </a:extLst>
          </p:cNvPr>
          <p:cNvSpPr>
            <a:spLocks noChangeShapeType="1"/>
          </p:cNvSpPr>
          <p:nvPr/>
        </p:nvSpPr>
        <p:spPr bwMode="auto">
          <a:xfrm>
            <a:off x="4642949" y="4131600"/>
            <a:ext cx="444015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 name="Line 23">
            <a:extLst>
              <a:ext uri="{FF2B5EF4-FFF2-40B4-BE49-F238E27FC236}">
                <a16:creationId xmlns:a16="http://schemas.microsoft.com/office/drawing/2014/main" id="{B7D31C99-64DD-4896-8003-6B5C72EA2E60}"/>
              </a:ext>
            </a:extLst>
          </p:cNvPr>
          <p:cNvSpPr>
            <a:spLocks noChangeShapeType="1"/>
          </p:cNvSpPr>
          <p:nvPr/>
        </p:nvSpPr>
        <p:spPr bwMode="auto">
          <a:xfrm>
            <a:off x="4642949" y="4409970"/>
            <a:ext cx="444015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 name="Rectangle 24">
            <a:extLst>
              <a:ext uri="{FF2B5EF4-FFF2-40B4-BE49-F238E27FC236}">
                <a16:creationId xmlns:a16="http://schemas.microsoft.com/office/drawing/2014/main" id="{BB1E860D-F53A-4BD5-8980-563AF2D56577}"/>
              </a:ext>
            </a:extLst>
          </p:cNvPr>
          <p:cNvSpPr>
            <a:spLocks noChangeArrowheads="1"/>
          </p:cNvSpPr>
          <p:nvPr/>
        </p:nvSpPr>
        <p:spPr bwMode="auto">
          <a:xfrm>
            <a:off x="7972685" y="3160365"/>
            <a:ext cx="763224" cy="114713"/>
          </a:xfrm>
          <a:prstGeom prst="rect">
            <a:avLst/>
          </a:prstGeom>
          <a:solidFill>
            <a:schemeClr val="accent1">
              <a:alpha val="0"/>
            </a:schemeClr>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tx2"/>
              </a:buClr>
              <a:buSzPct val="75000"/>
              <a:buFont typeface="Wingdings" panose="05000000000000000000" pitchFamily="2" charset="2"/>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2"/>
              </a:buClr>
              <a:buSzPct val="8500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spcBef>
                <a:spcPct val="0"/>
              </a:spcBef>
              <a:buClrTx/>
              <a:buSzTx/>
              <a:buFontTx/>
              <a:buNone/>
            </a:pPr>
            <a:r>
              <a:rPr lang="ja-JP" altLang="en-US" sz="800">
                <a:solidFill>
                  <a:schemeClr val="hlink"/>
                </a:solidFill>
                <a:latin typeface="Impact" panose="020B0806030902050204" pitchFamily="34" charset="0"/>
                <a:ea typeface="HGS行書体" panose="03000600000000000000" pitchFamily="66" charset="-128"/>
              </a:rPr>
              <a:t>中京区長</a:t>
            </a:r>
          </a:p>
        </p:txBody>
      </p:sp>
      <p:sp>
        <p:nvSpPr>
          <p:cNvPr id="40" name="Line 26">
            <a:extLst>
              <a:ext uri="{FF2B5EF4-FFF2-40B4-BE49-F238E27FC236}">
                <a16:creationId xmlns:a16="http://schemas.microsoft.com/office/drawing/2014/main" id="{35ACC93E-C5C5-449D-B39E-16D448D96A6F}"/>
              </a:ext>
            </a:extLst>
          </p:cNvPr>
          <p:cNvSpPr>
            <a:spLocks noChangeShapeType="1"/>
          </p:cNvSpPr>
          <p:nvPr/>
        </p:nvSpPr>
        <p:spPr bwMode="auto">
          <a:xfrm>
            <a:off x="4642949" y="3854759"/>
            <a:ext cx="444015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cxnSp>
        <p:nvCxnSpPr>
          <p:cNvPr id="9" name="直線コネクタ 8">
            <a:extLst>
              <a:ext uri="{FF2B5EF4-FFF2-40B4-BE49-F238E27FC236}">
                <a16:creationId xmlns:a16="http://schemas.microsoft.com/office/drawing/2014/main" id="{20ABBB61-2A97-4408-87BB-85594A75356B}"/>
              </a:ext>
            </a:extLst>
          </p:cNvPr>
          <p:cNvCxnSpPr>
            <a:cxnSpLocks/>
            <a:stCxn id="46" idx="0"/>
          </p:cNvCxnSpPr>
          <p:nvPr/>
        </p:nvCxnSpPr>
        <p:spPr>
          <a:xfrm flipH="1" flipV="1">
            <a:off x="6084170" y="3429000"/>
            <a:ext cx="615424" cy="2223612"/>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sp>
        <p:nvSpPr>
          <p:cNvPr id="51" name="Rectangle 15">
            <a:extLst>
              <a:ext uri="{FF2B5EF4-FFF2-40B4-BE49-F238E27FC236}">
                <a16:creationId xmlns:a16="http://schemas.microsoft.com/office/drawing/2014/main" id="{A4442328-B3E7-405F-AB4C-D0ADEF6FD363}"/>
              </a:ext>
            </a:extLst>
          </p:cNvPr>
          <p:cNvSpPr>
            <a:spLocks noChangeArrowheads="1"/>
          </p:cNvSpPr>
          <p:nvPr/>
        </p:nvSpPr>
        <p:spPr bwMode="auto">
          <a:xfrm>
            <a:off x="1664799" y="4144389"/>
            <a:ext cx="1668951" cy="237111"/>
          </a:xfrm>
          <a:prstGeom prst="rect">
            <a:avLst/>
          </a:prstGeom>
          <a:solidFill>
            <a:srgbClr val="99CCFF">
              <a:alpha val="39000"/>
            </a:srgbClr>
          </a:solidFill>
          <a:ln>
            <a:noFill/>
          </a:ln>
          <a:effectLst/>
          <a:extLst/>
        </p:spPr>
        <p:txBody>
          <a:bodyPr wrap="none" anchor="ctr"/>
          <a:lstStyle>
            <a:lvl1pPr>
              <a:spcBef>
                <a:spcPct val="20000"/>
              </a:spcBef>
              <a:buClr>
                <a:schemeClr val="hlink"/>
              </a:buClr>
              <a:buSzPct val="80000"/>
              <a:buFont typeface="Wingdings" panose="05000000000000000000" pitchFamily="2" charset="2"/>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tx2"/>
              </a:buClr>
              <a:buSzPct val="75000"/>
              <a:buFont typeface="Wingdings" panose="05000000000000000000" pitchFamily="2" charset="2"/>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2"/>
              </a:buClr>
              <a:buSzPct val="8500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ClrTx/>
              <a:buSzTx/>
              <a:buFontTx/>
              <a:buNone/>
            </a:pPr>
            <a:endParaRPr lang="ja-JP" altLang="en-US" sz="1800">
              <a:latin typeface="Impact" panose="020B0806030902050204" pitchFamily="34" charset="0"/>
              <a:ea typeface="ＭＳ Ｐゴシック" panose="020B0600070205080204" pitchFamily="50" charset="-128"/>
            </a:endParaRPr>
          </a:p>
        </p:txBody>
      </p:sp>
      <p:sp>
        <p:nvSpPr>
          <p:cNvPr id="52" name="Rectangle 15">
            <a:extLst>
              <a:ext uri="{FF2B5EF4-FFF2-40B4-BE49-F238E27FC236}">
                <a16:creationId xmlns:a16="http://schemas.microsoft.com/office/drawing/2014/main" id="{8065E14D-C0FA-4CC5-8C80-95209083CEE2}"/>
              </a:ext>
            </a:extLst>
          </p:cNvPr>
          <p:cNvSpPr>
            <a:spLocks noChangeArrowheads="1"/>
          </p:cNvSpPr>
          <p:nvPr/>
        </p:nvSpPr>
        <p:spPr bwMode="auto">
          <a:xfrm>
            <a:off x="128171" y="5299999"/>
            <a:ext cx="3205579" cy="150038"/>
          </a:xfrm>
          <a:prstGeom prst="rect">
            <a:avLst/>
          </a:prstGeom>
          <a:solidFill>
            <a:srgbClr val="99CCFF">
              <a:alpha val="39000"/>
            </a:srgbClr>
          </a:solidFill>
          <a:ln>
            <a:noFill/>
          </a:ln>
          <a:effectLst/>
          <a:extLst/>
        </p:spPr>
        <p:txBody>
          <a:bodyPr wrap="none" anchor="ctr"/>
          <a:lstStyle>
            <a:lvl1pPr>
              <a:spcBef>
                <a:spcPct val="20000"/>
              </a:spcBef>
              <a:buClr>
                <a:schemeClr val="hlink"/>
              </a:buClr>
              <a:buSzPct val="80000"/>
              <a:buFont typeface="Wingdings" panose="05000000000000000000" pitchFamily="2" charset="2"/>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tx2"/>
              </a:buClr>
              <a:buSzPct val="75000"/>
              <a:buFont typeface="Wingdings" panose="05000000000000000000" pitchFamily="2" charset="2"/>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2"/>
              </a:buClr>
              <a:buSzPct val="8500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ClrTx/>
              <a:buSzTx/>
              <a:buFontTx/>
              <a:buNone/>
            </a:pPr>
            <a:endParaRPr lang="ja-JP" altLang="en-US" sz="1800">
              <a:latin typeface="Impact" panose="020B0806030902050204" pitchFamily="34" charset="0"/>
              <a:ea typeface="ＭＳ Ｐゴシック" panose="020B0600070205080204" pitchFamily="50" charset="-128"/>
            </a:endParaRPr>
          </a:p>
        </p:txBody>
      </p:sp>
      <p:sp>
        <p:nvSpPr>
          <p:cNvPr id="53" name="Rectangle 13">
            <a:extLst>
              <a:ext uri="{FF2B5EF4-FFF2-40B4-BE49-F238E27FC236}">
                <a16:creationId xmlns:a16="http://schemas.microsoft.com/office/drawing/2014/main" id="{162E59BF-8D09-4CCD-8C6A-F6EA6B16BD45}"/>
              </a:ext>
            </a:extLst>
          </p:cNvPr>
          <p:cNvSpPr>
            <a:spLocks noChangeArrowheads="1"/>
          </p:cNvSpPr>
          <p:nvPr/>
        </p:nvSpPr>
        <p:spPr bwMode="auto">
          <a:xfrm>
            <a:off x="71261" y="5665142"/>
            <a:ext cx="4064627" cy="856154"/>
          </a:xfrm>
          <a:prstGeom prst="rect">
            <a:avLst/>
          </a:prstGeom>
          <a:noFill/>
          <a:ln w="28575">
            <a:solidFill>
              <a:srgbClr val="FF3300"/>
            </a:solidFill>
            <a:miter lim="800000"/>
            <a:headEnd/>
            <a:tailEnd/>
          </a:ln>
          <a:effectLst/>
          <a:extLst/>
        </p:spPr>
        <p:txBody>
          <a:bodyPr/>
          <a:lstStyle>
            <a:lvl1pPr marL="342900" indent="-342900">
              <a:spcBef>
                <a:spcPct val="20000"/>
              </a:spcBef>
              <a:buClr>
                <a:schemeClr val="hlink"/>
              </a:buClr>
              <a:buSzPct val="80000"/>
              <a:buFont typeface="Wingdings" panose="05000000000000000000" pitchFamily="2" charset="2"/>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tx2"/>
              </a:buClr>
              <a:buSzPct val="75000"/>
              <a:buFont typeface="Wingdings" panose="05000000000000000000" pitchFamily="2" charset="2"/>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2"/>
              </a:buClr>
              <a:buSzPct val="8500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marL="0" indent="0">
              <a:buNone/>
            </a:pPr>
            <a:r>
              <a:rPr lang="ja-JP" altLang="en-US" sz="2000" dirty="0">
                <a:latin typeface="Meiryo UI" panose="020B0604030504040204" pitchFamily="50" charset="-128"/>
                <a:ea typeface="Meiryo UI" panose="020B0604030504040204" pitchFamily="50" charset="-128"/>
              </a:rPr>
              <a:t>在留資格「留学」は学修・研究をするために与えれた資格です。</a:t>
            </a:r>
            <a:endParaRPr lang="en-US" altLang="ja-JP" sz="2000" dirty="0">
              <a:latin typeface="Meiryo UI" panose="020B0604030504040204" pitchFamily="50" charset="-128"/>
              <a:ea typeface="Meiryo UI" panose="020B0604030504040204" pitchFamily="50" charset="-128"/>
            </a:endParaRPr>
          </a:p>
        </p:txBody>
      </p:sp>
      <p:sp>
        <p:nvSpPr>
          <p:cNvPr id="54" name="Oval 6">
            <a:extLst>
              <a:ext uri="{FF2B5EF4-FFF2-40B4-BE49-F238E27FC236}">
                <a16:creationId xmlns:a16="http://schemas.microsoft.com/office/drawing/2014/main" id="{0E5433A0-741F-4EA6-9F41-7E643C9A7864}"/>
              </a:ext>
            </a:extLst>
          </p:cNvPr>
          <p:cNvSpPr>
            <a:spLocks noChangeArrowheads="1"/>
          </p:cNvSpPr>
          <p:nvPr/>
        </p:nvSpPr>
        <p:spPr bwMode="auto">
          <a:xfrm>
            <a:off x="44421" y="3917964"/>
            <a:ext cx="1064556" cy="492006"/>
          </a:xfrm>
          <a:prstGeom prst="ellipse">
            <a:avLst/>
          </a:prstGeom>
          <a:solidFill>
            <a:schemeClr val="bg1">
              <a:alpha val="0"/>
            </a:schemeClr>
          </a:solidFill>
          <a:ln w="381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tx2"/>
              </a:buClr>
              <a:buSzPct val="75000"/>
              <a:buFont typeface="Wingdings" panose="05000000000000000000" pitchFamily="2" charset="2"/>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2"/>
              </a:buClr>
              <a:buSzPct val="8500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ClrTx/>
              <a:buSzTx/>
              <a:buFontTx/>
              <a:buNone/>
            </a:pPr>
            <a:endParaRPr lang="ja-JP" altLang="en-US" sz="1800" dirty="0">
              <a:latin typeface="Impact" panose="020B0806030902050204" pitchFamily="34" charset="0"/>
              <a:ea typeface="ＭＳ Ｐゴシック" panose="020B0600070205080204" pitchFamily="50" charset="-128"/>
            </a:endParaRPr>
          </a:p>
        </p:txBody>
      </p:sp>
      <p:cxnSp>
        <p:nvCxnSpPr>
          <p:cNvPr id="55" name="直線コネクタ 54">
            <a:extLst>
              <a:ext uri="{FF2B5EF4-FFF2-40B4-BE49-F238E27FC236}">
                <a16:creationId xmlns:a16="http://schemas.microsoft.com/office/drawing/2014/main" id="{CC45A32F-1BBF-49F2-A2D7-15DE9F54A23D}"/>
              </a:ext>
            </a:extLst>
          </p:cNvPr>
          <p:cNvCxnSpPr>
            <a:cxnSpLocks/>
            <a:stCxn id="53" idx="0"/>
          </p:cNvCxnSpPr>
          <p:nvPr/>
        </p:nvCxnSpPr>
        <p:spPr>
          <a:xfrm flipH="1" flipV="1">
            <a:off x="603151" y="4432018"/>
            <a:ext cx="1500424" cy="1233124"/>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sp>
        <p:nvSpPr>
          <p:cNvPr id="70" name="スライド番号プレースホルダー 3">
            <a:extLst>
              <a:ext uri="{FF2B5EF4-FFF2-40B4-BE49-F238E27FC236}">
                <a16:creationId xmlns:a16="http://schemas.microsoft.com/office/drawing/2014/main" id="{CE940B8C-CD45-473B-A2DC-FA6609A22C64}"/>
              </a:ext>
            </a:extLst>
          </p:cNvPr>
          <p:cNvSpPr>
            <a:spLocks noGrp="1"/>
          </p:cNvSpPr>
          <p:nvPr>
            <p:ph type="sldNum" sz="quarter" idx="12"/>
          </p:nvPr>
        </p:nvSpPr>
        <p:spPr>
          <a:xfrm>
            <a:off x="7086600" y="6450111"/>
            <a:ext cx="2057400" cy="365125"/>
          </a:xfrm>
        </p:spPr>
        <p:txBody>
          <a:bodyPr/>
          <a:lstStyle/>
          <a:p>
            <a:pPr>
              <a:defRPr/>
            </a:pPr>
            <a:fld id="{65570990-FDCB-484E-AAAF-5A78425863A6}" type="slidenum">
              <a:rPr lang="en-US" altLang="ja-JP" smtClean="0">
                <a:latin typeface="Meiryo UI" panose="020B0604030504040204" pitchFamily="50" charset="-128"/>
                <a:ea typeface="Meiryo UI" panose="020B0604030504040204" pitchFamily="50" charset="-128"/>
              </a:rPr>
              <a:pPr>
                <a:defRPr/>
              </a:pPr>
              <a:t>7</a:t>
            </a:fld>
            <a:endParaRPr lang="en-US" altLang="ja-JP">
              <a:latin typeface="Meiryo UI" panose="020B0604030504040204" pitchFamily="50" charset="-128"/>
              <a:ea typeface="Meiryo UI" panose="020B0604030504040204" pitchFamily="50" charset="-128"/>
            </a:endParaRPr>
          </a:p>
        </p:txBody>
      </p:sp>
      <p:sp>
        <p:nvSpPr>
          <p:cNvPr id="41" name="四角形: 角を丸くする 40">
            <a:extLst>
              <a:ext uri="{FF2B5EF4-FFF2-40B4-BE49-F238E27FC236}">
                <a16:creationId xmlns:a16="http://schemas.microsoft.com/office/drawing/2014/main" id="{9A72C255-FFE0-46CD-8557-24BA453061E5}"/>
              </a:ext>
            </a:extLst>
          </p:cNvPr>
          <p:cNvSpPr/>
          <p:nvPr/>
        </p:nvSpPr>
        <p:spPr>
          <a:xfrm>
            <a:off x="7552672" y="231596"/>
            <a:ext cx="1483822" cy="600432"/>
          </a:xfrm>
          <a:prstGeom prst="roundRect">
            <a:avLst>
              <a:gd name="adj" fmla="val 15396"/>
            </a:avLst>
          </a:prstGeom>
          <a:gradFill>
            <a:gsLst>
              <a:gs pos="100000">
                <a:schemeClr val="accent6">
                  <a:lumMod val="50000"/>
                </a:schemeClr>
              </a:gs>
              <a:gs pos="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400" b="1" dirty="0">
                <a:latin typeface="Meiryo UI" panose="020B0604030504040204" pitchFamily="50" charset="-128"/>
                <a:ea typeface="Meiryo UI" panose="020B0604030504040204" pitchFamily="50" charset="-128"/>
              </a:rPr>
              <a:t>在留資格</a:t>
            </a:r>
          </a:p>
        </p:txBody>
      </p:sp>
    </p:spTree>
    <p:extLst>
      <p:ext uri="{BB962C8B-B14F-4D97-AF65-F5344CB8AC3E}">
        <p14:creationId xmlns:p14="http://schemas.microsoft.com/office/powerpoint/2010/main" val="805689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12">
            <a:extLst>
              <a:ext uri="{FF2B5EF4-FFF2-40B4-BE49-F238E27FC236}">
                <a16:creationId xmlns:a16="http://schemas.microsoft.com/office/drawing/2014/main" id="{9C41E10B-2F13-4C79-8252-BAD86C23F173}"/>
              </a:ext>
            </a:extLst>
          </p:cNvPr>
          <p:cNvSpPr>
            <a:spLocks noChangeArrowheads="1"/>
          </p:cNvSpPr>
          <p:nvPr/>
        </p:nvSpPr>
        <p:spPr bwMode="auto">
          <a:xfrm>
            <a:off x="4655649" y="1108356"/>
            <a:ext cx="4440155" cy="2982537"/>
          </a:xfrm>
          <a:prstGeom prst="roundRect">
            <a:avLst>
              <a:gd name="adj" fmla="val 2514"/>
            </a:avLst>
          </a:prstGeom>
          <a:solidFill>
            <a:srgbClr val="99CCFF">
              <a:alpha val="39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defTabSz="466725">
              <a:spcBef>
                <a:spcPct val="20000"/>
              </a:spcBef>
              <a:buClr>
                <a:schemeClr val="hlink"/>
              </a:buClr>
              <a:buSzPct val="80000"/>
              <a:buFont typeface="Wingdings" panose="05000000000000000000" pitchFamily="2" charset="2"/>
              <a:buChar char="|"/>
              <a:tabLst>
                <a:tab pos="1257300" algn="l"/>
              </a:tabLst>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defTabSz="466725">
              <a:spcBef>
                <a:spcPct val="20000"/>
              </a:spcBef>
              <a:buClr>
                <a:schemeClr val="tx2"/>
              </a:buClr>
              <a:buSzPct val="75000"/>
              <a:buFont typeface="Wingdings" panose="05000000000000000000" pitchFamily="2" charset="2"/>
              <a:buChar char="|"/>
              <a:tabLst>
                <a:tab pos="1257300" algn="l"/>
              </a:tabLst>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defTabSz="466725">
              <a:spcBef>
                <a:spcPct val="20000"/>
              </a:spcBef>
              <a:buClr>
                <a:schemeClr val="accent2"/>
              </a:buClr>
              <a:buSzPct val="85000"/>
              <a:buChar char="•"/>
              <a:tabLst>
                <a:tab pos="1257300" algn="l"/>
              </a:tabLst>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defTabSz="466725">
              <a:spcBef>
                <a:spcPct val="20000"/>
              </a:spcBef>
              <a:buClr>
                <a:schemeClr val="tx2"/>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defTabSz="466725">
              <a:spcBef>
                <a:spcPct val="20000"/>
              </a:spcBef>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defTabSz="466725" eaLnBrk="0" fontAlgn="base" hangingPunct="0">
              <a:spcBef>
                <a:spcPct val="20000"/>
              </a:spcBef>
              <a:spcAft>
                <a:spcPct val="0"/>
              </a:spcAft>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defTabSz="466725" eaLnBrk="0" fontAlgn="base" hangingPunct="0">
              <a:spcBef>
                <a:spcPct val="20000"/>
              </a:spcBef>
              <a:spcAft>
                <a:spcPct val="0"/>
              </a:spcAft>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defTabSz="466725" eaLnBrk="0" fontAlgn="base" hangingPunct="0">
              <a:spcBef>
                <a:spcPct val="20000"/>
              </a:spcBef>
              <a:spcAft>
                <a:spcPct val="0"/>
              </a:spcAft>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defTabSz="466725" eaLnBrk="0" fontAlgn="base" hangingPunct="0">
              <a:spcBef>
                <a:spcPct val="20000"/>
              </a:spcBef>
              <a:spcAft>
                <a:spcPct val="0"/>
              </a:spcAft>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ClrTx/>
              <a:buSzTx/>
              <a:buFontTx/>
              <a:buNone/>
            </a:pPr>
            <a:endParaRPr lang="en-US" altLang="ja-JP" sz="1000" b="1" dirty="0">
              <a:latin typeface="HGS行書体" panose="03000600000000000000" pitchFamily="66" charset="-128"/>
              <a:ea typeface="HGS行書体" panose="03000600000000000000" pitchFamily="66" charset="-128"/>
            </a:endParaRPr>
          </a:p>
          <a:p>
            <a:pPr eaLnBrk="1" hangingPunct="1">
              <a:spcBef>
                <a:spcPct val="0"/>
              </a:spcBef>
              <a:buClrTx/>
              <a:buSzTx/>
              <a:buFontTx/>
              <a:buNone/>
            </a:pPr>
            <a:r>
              <a:rPr lang="en-US" altLang="ja-JP" sz="900" dirty="0">
                <a:latin typeface="Arial" panose="020B0604020202020204" pitchFamily="34" charset="0"/>
                <a:ea typeface="ＭＳ 明朝" panose="02020609040205080304" pitchFamily="17" charset="-128"/>
              </a:rPr>
              <a:t>			</a:t>
            </a:r>
            <a:r>
              <a:rPr lang="ja-JP" altLang="en-US" sz="900" dirty="0">
                <a:latin typeface="Arial" panose="020B0604020202020204" pitchFamily="34" charset="0"/>
                <a:ea typeface="ＭＳ 明朝" panose="02020609040205080304" pitchFamily="17" charset="-128"/>
              </a:rPr>
              <a:t>住居地記載欄</a:t>
            </a:r>
          </a:p>
          <a:p>
            <a:pPr eaLnBrk="1" hangingPunct="1">
              <a:spcBef>
                <a:spcPct val="0"/>
              </a:spcBef>
              <a:buClrTx/>
              <a:buSzTx/>
              <a:buFontTx/>
              <a:buNone/>
            </a:pPr>
            <a:endParaRPr lang="ja-JP" altLang="en-US" sz="900" dirty="0">
              <a:latin typeface="Arial" panose="020B0604020202020204" pitchFamily="34" charset="0"/>
              <a:ea typeface="ＭＳ 明朝" panose="02020609040205080304" pitchFamily="17" charset="-128"/>
            </a:endParaRPr>
          </a:p>
          <a:p>
            <a:pPr eaLnBrk="1" hangingPunct="1">
              <a:spcBef>
                <a:spcPct val="0"/>
              </a:spcBef>
              <a:buClrTx/>
              <a:buSzTx/>
              <a:buFontTx/>
              <a:buNone/>
            </a:pPr>
            <a:r>
              <a:rPr lang="ja-JP" altLang="en-US" sz="800" dirty="0">
                <a:latin typeface="Impact" panose="020B0806030902050204" pitchFamily="34" charset="0"/>
                <a:ea typeface="ＭＳ Ｐゴシック" panose="020B0600070205080204" pitchFamily="50" charset="-128"/>
              </a:rPr>
              <a:t>届出年月日		居住地	　　　　　　　　　　　　　　　　　　　　　　　　記載者印</a:t>
            </a:r>
          </a:p>
          <a:p>
            <a:pPr eaLnBrk="1" hangingPunct="1">
              <a:spcBef>
                <a:spcPct val="0"/>
              </a:spcBef>
              <a:buClrTx/>
              <a:buSzTx/>
              <a:buFontTx/>
              <a:buNone/>
            </a:pPr>
            <a:endParaRPr lang="ja-JP" altLang="en-US" sz="800" dirty="0">
              <a:latin typeface="ＭＳ 明朝" panose="02020609040205080304" pitchFamily="17" charset="-128"/>
              <a:ea typeface="ＭＳ 明朝" panose="02020609040205080304" pitchFamily="17" charset="-128"/>
            </a:endParaRPr>
          </a:p>
          <a:p>
            <a:pPr eaLnBrk="1" hangingPunct="1">
              <a:spcBef>
                <a:spcPct val="0"/>
              </a:spcBef>
              <a:buClrTx/>
              <a:buSzTx/>
              <a:buFontTx/>
              <a:buNone/>
            </a:pPr>
            <a:r>
              <a:rPr lang="en-US" altLang="ja-JP" sz="800" dirty="0">
                <a:latin typeface="ＭＳ 明朝" panose="02020609040205080304" pitchFamily="17" charset="-128"/>
                <a:ea typeface="ＭＳ 明朝" panose="02020609040205080304" pitchFamily="17" charset="-128"/>
              </a:rPr>
              <a:t>2017</a:t>
            </a:r>
            <a:r>
              <a:rPr lang="ja-JP" altLang="en-US" sz="800" dirty="0">
                <a:latin typeface="ＭＳ 明朝" panose="02020609040205080304" pitchFamily="17" charset="-128"/>
                <a:ea typeface="ＭＳ 明朝" panose="02020609040205080304" pitchFamily="17" charset="-128"/>
              </a:rPr>
              <a:t>年</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月</a:t>
            </a:r>
            <a:r>
              <a:rPr lang="en-US" altLang="ja-JP" sz="800" dirty="0">
                <a:latin typeface="ＭＳ 明朝" panose="02020609040205080304" pitchFamily="17" charset="-128"/>
                <a:ea typeface="ＭＳ 明朝" panose="02020609040205080304" pitchFamily="17" charset="-128"/>
              </a:rPr>
              <a:t>2</a:t>
            </a:r>
            <a:r>
              <a:rPr lang="ja-JP" altLang="en-US" sz="800" dirty="0">
                <a:latin typeface="ＭＳ 明朝" panose="02020609040205080304" pitchFamily="17" charset="-128"/>
                <a:ea typeface="ＭＳ 明朝" panose="02020609040205080304" pitchFamily="17" charset="-128"/>
              </a:rPr>
              <a:t>日</a:t>
            </a:r>
            <a:r>
              <a:rPr lang="ja-JP" altLang="en-US" sz="800" dirty="0">
                <a:latin typeface="Impact" panose="020B0806030902050204" pitchFamily="34" charset="0"/>
                <a:ea typeface="ＭＳ Ｐゴシック" panose="020B0600070205080204" pitchFamily="50" charset="-128"/>
              </a:rPr>
              <a:t>　　京都市中京区西ノ京朱雀	</a:t>
            </a:r>
          </a:p>
          <a:p>
            <a:pPr eaLnBrk="1" hangingPunct="1">
              <a:spcBef>
                <a:spcPct val="0"/>
              </a:spcBef>
              <a:buClrTx/>
              <a:buSzTx/>
              <a:buFontTx/>
              <a:buNone/>
            </a:pPr>
            <a:endParaRPr lang="ja-JP" altLang="en-US" sz="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1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1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r>
              <a:rPr lang="ja-JP" altLang="en-US" sz="800" dirty="0">
                <a:latin typeface="Impact" panose="020B0806030902050204" pitchFamily="34" charset="0"/>
                <a:ea typeface="ＭＳ Ｐゴシック" panose="020B0600070205080204" pitchFamily="50" charset="-128"/>
              </a:rPr>
              <a:t>資格外活動許可欄			　　　　　　　　　　　　　　　　　　　</a:t>
            </a:r>
            <a:r>
              <a:rPr lang="ja-JP" altLang="en-US" sz="600" dirty="0">
                <a:latin typeface="Impact" panose="020B0806030902050204" pitchFamily="34" charset="0"/>
                <a:ea typeface="ＭＳ Ｐゴシック" panose="020B0600070205080204" pitchFamily="50" charset="-128"/>
              </a:rPr>
              <a:t>在留期間更新等許可申請欄　</a:t>
            </a:r>
          </a:p>
          <a:p>
            <a:pPr eaLnBrk="1" hangingPunct="1">
              <a:spcBef>
                <a:spcPct val="0"/>
              </a:spcBef>
              <a:buClrTx/>
              <a:buSzTx/>
              <a:buFontTx/>
              <a:buNone/>
            </a:pPr>
            <a:endParaRPr lang="ja-JP" altLang="en-US" sz="6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9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6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6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800" dirty="0">
              <a:latin typeface="Arial" panose="020B0604020202020204" pitchFamily="34" charset="0"/>
              <a:ea typeface="ＭＳ 明朝" panose="02020609040205080304" pitchFamily="17" charset="-128"/>
            </a:endParaRPr>
          </a:p>
          <a:p>
            <a:pPr eaLnBrk="1" hangingPunct="1">
              <a:spcBef>
                <a:spcPct val="0"/>
              </a:spcBef>
              <a:buClrTx/>
              <a:buSzTx/>
              <a:buFontTx/>
              <a:buNone/>
            </a:pPr>
            <a:r>
              <a:rPr lang="ja-JP" altLang="en-US" sz="900" dirty="0">
                <a:latin typeface="Arial" panose="020B0604020202020204" pitchFamily="34" charset="0"/>
                <a:ea typeface="ＭＳ 明朝" panose="02020609040205080304" pitchFamily="17" charset="-128"/>
              </a:rPr>
              <a:t>　	</a:t>
            </a:r>
          </a:p>
        </p:txBody>
      </p:sp>
      <p:sp>
        <p:nvSpPr>
          <p:cNvPr id="15369" name="AutoShape 5"/>
          <p:cNvSpPr>
            <a:spLocks noChangeArrowheads="1"/>
          </p:cNvSpPr>
          <p:nvPr/>
        </p:nvSpPr>
        <p:spPr bwMode="auto">
          <a:xfrm>
            <a:off x="69566" y="1082220"/>
            <a:ext cx="4502434" cy="3024371"/>
          </a:xfrm>
          <a:prstGeom prst="roundRect">
            <a:avLst>
              <a:gd name="adj" fmla="val 2514"/>
            </a:avLst>
          </a:prstGeom>
          <a:solidFill>
            <a:srgbClr val="CCFFCC">
              <a:alpha val="39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defTabSz="466725">
              <a:spcBef>
                <a:spcPct val="20000"/>
              </a:spcBef>
              <a:buClr>
                <a:schemeClr val="hlink"/>
              </a:buClr>
              <a:buSzPct val="80000"/>
              <a:buFont typeface="Wingdings" panose="05000000000000000000" pitchFamily="2" charset="2"/>
              <a:buChar char="|"/>
              <a:tabLst>
                <a:tab pos="1257300" algn="l"/>
              </a:tabLst>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defTabSz="466725">
              <a:spcBef>
                <a:spcPct val="20000"/>
              </a:spcBef>
              <a:buClr>
                <a:schemeClr val="tx2"/>
              </a:buClr>
              <a:buSzPct val="75000"/>
              <a:buFont typeface="Wingdings" panose="05000000000000000000" pitchFamily="2" charset="2"/>
              <a:buChar char="|"/>
              <a:tabLst>
                <a:tab pos="1257300" algn="l"/>
              </a:tabLst>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defTabSz="466725">
              <a:spcBef>
                <a:spcPct val="20000"/>
              </a:spcBef>
              <a:buClr>
                <a:schemeClr val="accent2"/>
              </a:buClr>
              <a:buSzPct val="85000"/>
              <a:buChar char="•"/>
              <a:tabLst>
                <a:tab pos="1257300" algn="l"/>
              </a:tabLst>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defTabSz="466725">
              <a:spcBef>
                <a:spcPct val="20000"/>
              </a:spcBef>
              <a:buClr>
                <a:schemeClr val="tx2"/>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defTabSz="466725">
              <a:spcBef>
                <a:spcPct val="20000"/>
              </a:spcBef>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defTabSz="466725" eaLnBrk="0" fontAlgn="base" hangingPunct="0">
              <a:spcBef>
                <a:spcPct val="20000"/>
              </a:spcBef>
              <a:spcAft>
                <a:spcPct val="0"/>
              </a:spcAft>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defTabSz="466725" eaLnBrk="0" fontAlgn="base" hangingPunct="0">
              <a:spcBef>
                <a:spcPct val="20000"/>
              </a:spcBef>
              <a:spcAft>
                <a:spcPct val="0"/>
              </a:spcAft>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defTabSz="466725" eaLnBrk="0" fontAlgn="base" hangingPunct="0">
              <a:spcBef>
                <a:spcPct val="20000"/>
              </a:spcBef>
              <a:spcAft>
                <a:spcPct val="0"/>
              </a:spcAft>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defTabSz="466725" eaLnBrk="0" fontAlgn="base" hangingPunct="0">
              <a:spcBef>
                <a:spcPct val="20000"/>
              </a:spcBef>
              <a:spcAft>
                <a:spcPct val="0"/>
              </a:spcAft>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ClrTx/>
              <a:buSzTx/>
              <a:buFontTx/>
              <a:buNone/>
            </a:pPr>
            <a:r>
              <a:rPr lang="ja-JP" altLang="en-US" sz="1000" dirty="0">
                <a:latin typeface="MS UI Gothic" panose="020B0600070205080204" pitchFamily="50" charset="-128"/>
                <a:ea typeface="ＭＳ 明朝" panose="02020609040205080304" pitchFamily="17" charset="-128"/>
              </a:rPr>
              <a:t>日本国政府　　　　　　　　</a:t>
            </a:r>
            <a:r>
              <a:rPr lang="ja-JP" altLang="en-US" sz="1600" b="1" dirty="0">
                <a:latin typeface="Impact" panose="020B0806030902050204" pitchFamily="34" charset="0"/>
                <a:ea typeface="ＭＳ Ｐゴシック" panose="020B0600070205080204" pitchFamily="50" charset="-128"/>
              </a:rPr>
              <a:t>在留カード　</a:t>
            </a:r>
            <a:r>
              <a:rPr lang="ja-JP" altLang="en-US" sz="1800" b="1" dirty="0">
                <a:latin typeface="Impact" panose="020B0806030902050204" pitchFamily="34" charset="0"/>
                <a:ea typeface="ＭＳ Ｐゴシック" panose="020B0600070205080204" pitchFamily="50" charset="-128"/>
              </a:rPr>
              <a:t>　　  </a:t>
            </a:r>
            <a:r>
              <a:rPr lang="ja-JP" altLang="en-US" sz="1000" b="1" dirty="0">
                <a:latin typeface="Impact" panose="020B0806030902050204" pitchFamily="34" charset="0"/>
                <a:ea typeface="ＭＳ Ｐゴシック" panose="020B0600070205080204" pitchFamily="50" charset="-128"/>
              </a:rPr>
              <a:t>   番号    </a:t>
            </a:r>
            <a:r>
              <a:rPr lang="ja-JP" altLang="en-US" sz="1000" b="1" dirty="0">
                <a:latin typeface="ＭＳ 明朝" panose="02020609040205080304" pitchFamily="17" charset="-128"/>
                <a:ea typeface="ＭＳ 明朝" panose="02020609040205080304" pitchFamily="17" charset="-128"/>
              </a:rPr>
              <a:t> </a:t>
            </a:r>
            <a:r>
              <a:rPr lang="en-US" altLang="ja-JP" sz="1000" dirty="0">
                <a:latin typeface="ＭＳ 明朝" panose="02020609040205080304" pitchFamily="17" charset="-128"/>
                <a:ea typeface="ＭＳ 明朝" panose="02020609040205080304" pitchFamily="17" charset="-128"/>
              </a:rPr>
              <a:t>AB12345678CD</a:t>
            </a:r>
          </a:p>
          <a:p>
            <a:pPr eaLnBrk="1" hangingPunct="1">
              <a:spcBef>
                <a:spcPct val="0"/>
              </a:spcBef>
              <a:buClrTx/>
              <a:buSzTx/>
              <a:buFontTx/>
              <a:buNone/>
            </a:pPr>
            <a:r>
              <a:rPr lang="en-US" altLang="ja-JP" sz="800" dirty="0">
                <a:latin typeface="MS UI Gothic" panose="020B0600070205080204" pitchFamily="50" charset="-128"/>
                <a:ea typeface="ＭＳ 明朝" panose="02020609040205080304" pitchFamily="17" charset="-128"/>
              </a:rPr>
              <a:t>GOVERNMENT OF JAPAN            </a:t>
            </a:r>
            <a:r>
              <a:rPr lang="ja-JP" altLang="en-US" sz="800" dirty="0">
                <a:latin typeface="MS UI Gothic" panose="020B0600070205080204" pitchFamily="50" charset="-128"/>
                <a:ea typeface="ＭＳ 明朝" panose="02020609040205080304" pitchFamily="17" charset="-128"/>
              </a:rPr>
              <a:t>　　</a:t>
            </a:r>
            <a:r>
              <a:rPr lang="en-US" altLang="ja-JP" sz="800" dirty="0">
                <a:latin typeface="MS UI Gothic" panose="020B0600070205080204" pitchFamily="50" charset="-128"/>
                <a:ea typeface="ＭＳ 明朝" panose="02020609040205080304" pitchFamily="17" charset="-128"/>
              </a:rPr>
              <a:t>RESIDENCE CARD   </a:t>
            </a:r>
            <a:r>
              <a:rPr lang="ja-JP" altLang="en-US" sz="800" dirty="0">
                <a:latin typeface="MS UI Gothic" panose="020B0600070205080204" pitchFamily="50" charset="-128"/>
                <a:ea typeface="ＭＳ 明朝" panose="02020609040205080304" pitchFamily="17" charset="-128"/>
              </a:rPr>
              <a:t>　　　　     </a:t>
            </a:r>
            <a:r>
              <a:rPr lang="en-US" altLang="ja-JP" sz="800" dirty="0">
                <a:latin typeface="MS UI Gothic" panose="020B0600070205080204" pitchFamily="50" charset="-128"/>
                <a:ea typeface="ＭＳ 明朝" panose="02020609040205080304" pitchFamily="17" charset="-128"/>
              </a:rPr>
              <a:t>No.  </a:t>
            </a:r>
            <a:endParaRPr lang="en-US" altLang="ja-JP" sz="900" dirty="0">
              <a:latin typeface="Arial" panose="020B0604020202020204" pitchFamily="34" charset="0"/>
              <a:ea typeface="ＭＳ 明朝" panose="02020609040205080304" pitchFamily="17" charset="-128"/>
            </a:endParaRPr>
          </a:p>
          <a:p>
            <a:pPr eaLnBrk="1" hangingPunct="1">
              <a:spcBef>
                <a:spcPct val="0"/>
              </a:spcBef>
              <a:buClrTx/>
              <a:buSzTx/>
              <a:buFontTx/>
              <a:buNone/>
            </a:pPr>
            <a:endParaRPr lang="en-US" altLang="ja-JP" sz="900" dirty="0">
              <a:latin typeface="Arial" panose="020B0604020202020204" pitchFamily="34" charset="0"/>
              <a:ea typeface="ＭＳ 明朝" panose="02020609040205080304" pitchFamily="17" charset="-128"/>
            </a:endParaRPr>
          </a:p>
          <a:p>
            <a:pPr eaLnBrk="1" hangingPunct="1">
              <a:spcBef>
                <a:spcPct val="0"/>
              </a:spcBef>
              <a:buClrTx/>
              <a:buSzTx/>
              <a:buFontTx/>
              <a:buNone/>
            </a:pPr>
            <a:r>
              <a:rPr lang="ja-JP" altLang="en-US" sz="900" dirty="0">
                <a:latin typeface="Arial" panose="020B0604020202020204" pitchFamily="34" charset="0"/>
                <a:ea typeface="ＭＳ 明朝" panose="02020609040205080304" pitchFamily="17" charset="-128"/>
              </a:rPr>
              <a:t>氏　名　　立命　かん　　</a:t>
            </a:r>
          </a:p>
          <a:p>
            <a:pPr eaLnBrk="1" hangingPunct="1">
              <a:spcBef>
                <a:spcPct val="0"/>
              </a:spcBef>
              <a:buClrTx/>
              <a:buSzTx/>
              <a:buFontTx/>
              <a:buNone/>
            </a:pPr>
            <a:r>
              <a:rPr lang="en-US" altLang="ja-JP" sz="900" dirty="0">
                <a:latin typeface="Arial" panose="020B0604020202020204" pitchFamily="34" charset="0"/>
                <a:ea typeface="ＭＳ 明朝" panose="02020609040205080304" pitchFamily="17" charset="-128"/>
              </a:rPr>
              <a:t>NAME    </a:t>
            </a:r>
            <a:r>
              <a:rPr lang="en-US" altLang="ja-JP" sz="1000" dirty="0">
                <a:latin typeface="Arial" panose="020B0604020202020204" pitchFamily="34" charset="0"/>
                <a:ea typeface="HGｺﾞｼｯｸE" panose="020B0909000000000000" pitchFamily="49" charset="-128"/>
              </a:rPr>
              <a:t>RITSUMEI  KAN</a:t>
            </a:r>
            <a:r>
              <a:rPr lang="en-US" altLang="ja-JP" sz="900" dirty="0">
                <a:latin typeface="Arial" panose="020B0604020202020204" pitchFamily="34" charset="0"/>
                <a:ea typeface="ＭＳ 明朝" panose="02020609040205080304" pitchFamily="17" charset="-128"/>
              </a:rPr>
              <a:t> 		</a:t>
            </a:r>
            <a:r>
              <a:rPr lang="ja-JP" altLang="en-US" sz="900" dirty="0">
                <a:latin typeface="Arial" panose="020B0604020202020204" pitchFamily="34" charset="0"/>
                <a:ea typeface="ＭＳ 明朝" panose="02020609040205080304" pitchFamily="17" charset="-128"/>
              </a:rPr>
              <a:t>　　　　				</a:t>
            </a:r>
          </a:p>
          <a:p>
            <a:pPr eaLnBrk="1" hangingPunct="1">
              <a:spcBef>
                <a:spcPct val="0"/>
              </a:spcBef>
              <a:buClrTx/>
              <a:buSzTx/>
              <a:buFontTx/>
              <a:buNone/>
            </a:pPr>
            <a:r>
              <a:rPr lang="ja-JP" altLang="en-US" sz="900" dirty="0">
                <a:latin typeface="Arial" panose="020B0604020202020204" pitchFamily="34" charset="0"/>
                <a:ea typeface="ＭＳ 明朝" panose="02020609040205080304" pitchFamily="17" charset="-128"/>
              </a:rPr>
              <a:t>生年月日　　　</a:t>
            </a:r>
            <a:r>
              <a:rPr lang="ja-JP" altLang="en-US" sz="1000" dirty="0">
                <a:latin typeface="Arial" panose="020B0604020202020204" pitchFamily="34" charset="0"/>
                <a:ea typeface="ＭＳ 明朝" panose="02020609040205080304" pitchFamily="17" charset="-128"/>
              </a:rPr>
              <a:t>　</a:t>
            </a:r>
            <a:r>
              <a:rPr lang="en-US" altLang="ja-JP" sz="1000" b="1" dirty="0">
                <a:latin typeface="Arial" panose="020B0604020202020204" pitchFamily="34" charset="0"/>
                <a:ea typeface="ＭＳ 明朝" panose="02020609040205080304" pitchFamily="17" charset="-128"/>
              </a:rPr>
              <a:t>2010</a:t>
            </a:r>
            <a:r>
              <a:rPr lang="ja-JP" altLang="en-US" sz="1000" b="1" dirty="0">
                <a:latin typeface="Arial" panose="020B0604020202020204" pitchFamily="34" charset="0"/>
                <a:ea typeface="ＭＳ 明朝" panose="02020609040205080304" pitchFamily="17" charset="-128"/>
              </a:rPr>
              <a:t>年</a:t>
            </a:r>
            <a:r>
              <a:rPr lang="en-US" altLang="ja-JP" sz="1000" b="1" dirty="0">
                <a:latin typeface="Arial" panose="020B0604020202020204" pitchFamily="34" charset="0"/>
                <a:ea typeface="ＭＳ 明朝" panose="02020609040205080304" pitchFamily="17" charset="-128"/>
              </a:rPr>
              <a:t>11</a:t>
            </a:r>
            <a:r>
              <a:rPr lang="ja-JP" altLang="en-US" sz="1000" b="1" dirty="0">
                <a:latin typeface="Arial" panose="020B0604020202020204" pitchFamily="34" charset="0"/>
                <a:ea typeface="ＭＳ 明朝" panose="02020609040205080304" pitchFamily="17" charset="-128"/>
              </a:rPr>
              <a:t>月</a:t>
            </a:r>
            <a:r>
              <a:rPr lang="en-US" altLang="ja-JP" sz="1000" b="1" dirty="0">
                <a:latin typeface="Arial" panose="020B0604020202020204" pitchFamily="34" charset="0"/>
                <a:ea typeface="ＭＳ 明朝" panose="02020609040205080304" pitchFamily="17" charset="-128"/>
              </a:rPr>
              <a:t>10</a:t>
            </a:r>
            <a:r>
              <a:rPr lang="ja-JP" altLang="en-US" sz="1000" b="1" dirty="0">
                <a:latin typeface="Arial" panose="020B0604020202020204" pitchFamily="34" charset="0"/>
                <a:ea typeface="ＭＳ 明朝" panose="02020609040205080304" pitchFamily="17" charset="-128"/>
              </a:rPr>
              <a:t>日</a:t>
            </a:r>
            <a:r>
              <a:rPr lang="ja-JP" altLang="en-US" sz="900" dirty="0">
                <a:latin typeface="Arial" panose="020B0604020202020204" pitchFamily="34" charset="0"/>
                <a:ea typeface="ＭＳ 明朝" panose="02020609040205080304" pitchFamily="17" charset="-128"/>
              </a:rPr>
              <a:t>      性別　</a:t>
            </a:r>
            <a:r>
              <a:rPr lang="ja-JP" altLang="en-US" sz="1000" b="1" dirty="0">
                <a:latin typeface="Arial" panose="020B0604020202020204" pitchFamily="34" charset="0"/>
                <a:ea typeface="ＭＳ 明朝" panose="02020609040205080304" pitchFamily="17" charset="-128"/>
              </a:rPr>
              <a:t>男 </a:t>
            </a:r>
            <a:r>
              <a:rPr lang="en-US" altLang="ja-JP" sz="1000" b="1" dirty="0">
                <a:latin typeface="Arial" panose="020B0604020202020204" pitchFamily="34" charset="0"/>
                <a:ea typeface="ＭＳ 明朝" panose="02020609040205080304" pitchFamily="17" charset="-128"/>
              </a:rPr>
              <a:t>M</a:t>
            </a:r>
            <a:r>
              <a:rPr lang="en-US" altLang="ja-JP" sz="900" dirty="0">
                <a:latin typeface="Arial" panose="020B0604020202020204" pitchFamily="34" charset="0"/>
                <a:ea typeface="ＭＳ 明朝" panose="02020609040205080304" pitchFamily="17" charset="-128"/>
              </a:rPr>
              <a:t>      </a:t>
            </a:r>
            <a:r>
              <a:rPr lang="ja-JP" altLang="en-US" sz="900" dirty="0">
                <a:latin typeface="Arial" panose="020B0604020202020204" pitchFamily="34" charset="0"/>
                <a:ea typeface="ＭＳ 明朝" panose="02020609040205080304" pitchFamily="17" charset="-128"/>
              </a:rPr>
              <a:t>国籍・地域　○</a:t>
            </a:r>
            <a:r>
              <a:rPr lang="en-US" altLang="ja-JP" sz="900" dirty="0">
                <a:latin typeface="Arial" panose="020B0604020202020204" pitchFamily="34" charset="0"/>
                <a:ea typeface="ＭＳ 明朝" panose="02020609040205080304" pitchFamily="17" charset="-128"/>
              </a:rPr>
              <a:t>×</a:t>
            </a:r>
            <a:r>
              <a:rPr lang="ja-JP" altLang="en-US" sz="1000" b="1" dirty="0">
                <a:latin typeface="Arial" panose="020B0604020202020204" pitchFamily="34" charset="0"/>
                <a:ea typeface="ＭＳ 明朝" panose="02020609040205080304" pitchFamily="17" charset="-128"/>
              </a:rPr>
              <a:t>国</a:t>
            </a:r>
          </a:p>
          <a:p>
            <a:pPr eaLnBrk="1" hangingPunct="1">
              <a:spcBef>
                <a:spcPct val="0"/>
              </a:spcBef>
              <a:buClrTx/>
              <a:buSzTx/>
              <a:buFontTx/>
              <a:buNone/>
            </a:pPr>
            <a:r>
              <a:rPr lang="en-US" altLang="ja-JP" sz="900" dirty="0">
                <a:latin typeface="Arial" panose="020B0604020202020204" pitchFamily="34" charset="0"/>
                <a:ea typeface="ＭＳ 明朝" panose="02020609040205080304" pitchFamily="17" charset="-128"/>
              </a:rPr>
              <a:t>DATE OF BIRTH           Y     M      D	      SEX                  NATIONALITY/REGION	        </a:t>
            </a:r>
            <a:r>
              <a:rPr lang="ja-JP" altLang="en-US" sz="900" dirty="0">
                <a:latin typeface="Arial" panose="020B0604020202020204" pitchFamily="34" charset="0"/>
                <a:ea typeface="ＭＳ 明朝" panose="02020609040205080304" pitchFamily="17" charset="-128"/>
              </a:rPr>
              <a:t>　</a:t>
            </a:r>
          </a:p>
          <a:p>
            <a:pPr eaLnBrk="1" hangingPunct="1">
              <a:spcBef>
                <a:spcPct val="0"/>
              </a:spcBef>
              <a:buClrTx/>
              <a:buSzTx/>
              <a:buFontTx/>
              <a:buNone/>
            </a:pPr>
            <a:endParaRPr lang="ja-JP" altLang="en-US" sz="900" dirty="0">
              <a:latin typeface="Arial" panose="020B0604020202020204" pitchFamily="34" charset="0"/>
              <a:ea typeface="ＭＳ 明朝" panose="02020609040205080304" pitchFamily="17" charset="-128"/>
            </a:endParaRPr>
          </a:p>
          <a:p>
            <a:pPr eaLnBrk="1" hangingPunct="1">
              <a:spcBef>
                <a:spcPct val="0"/>
              </a:spcBef>
              <a:buClrTx/>
              <a:buSzTx/>
              <a:buFontTx/>
              <a:buNone/>
            </a:pPr>
            <a:r>
              <a:rPr lang="ja-JP" altLang="en-US" sz="900" dirty="0">
                <a:latin typeface="Arial" panose="020B0604020202020204" pitchFamily="34" charset="0"/>
                <a:ea typeface="ＭＳ 明朝" panose="02020609040205080304" pitchFamily="17" charset="-128"/>
              </a:rPr>
              <a:t>居住地　京都府京都市北区等持院</a:t>
            </a:r>
            <a:r>
              <a:rPr lang="en-US" altLang="ja-JP" sz="900" dirty="0">
                <a:latin typeface="Arial" panose="020B0604020202020204" pitchFamily="34" charset="0"/>
                <a:ea typeface="ＭＳ 明朝" panose="02020609040205080304" pitchFamily="17" charset="-128"/>
              </a:rPr>
              <a:t>56-1</a:t>
            </a:r>
            <a:r>
              <a:rPr lang="ja-JP" altLang="en-US" sz="900" dirty="0">
                <a:latin typeface="Arial" panose="020B0604020202020204" pitchFamily="34" charset="0"/>
                <a:ea typeface="ＭＳ 明朝" panose="02020609040205080304" pitchFamily="17" charset="-128"/>
              </a:rPr>
              <a:t>　</a:t>
            </a:r>
          </a:p>
          <a:p>
            <a:pPr eaLnBrk="1" hangingPunct="1">
              <a:spcBef>
                <a:spcPct val="0"/>
              </a:spcBef>
              <a:buClrTx/>
              <a:buSzTx/>
              <a:buFontTx/>
              <a:buNone/>
            </a:pPr>
            <a:r>
              <a:rPr lang="ja-JP" altLang="en-US" sz="900" dirty="0">
                <a:latin typeface="Arial" panose="020B0604020202020204" pitchFamily="34" charset="0"/>
                <a:ea typeface="ＭＳ 明朝" panose="02020609040205080304" pitchFamily="17" charset="-128"/>
              </a:rPr>
              <a:t>		</a:t>
            </a:r>
          </a:p>
          <a:p>
            <a:pPr eaLnBrk="1" hangingPunct="1">
              <a:spcBef>
                <a:spcPct val="0"/>
              </a:spcBef>
              <a:buClrTx/>
              <a:buSzTx/>
              <a:buFontTx/>
              <a:buNone/>
            </a:pPr>
            <a:r>
              <a:rPr lang="ja-JP" altLang="en-US" sz="900" dirty="0">
                <a:latin typeface="Arial" panose="020B0604020202020204" pitchFamily="34" charset="0"/>
                <a:ea typeface="ＭＳ 明朝" panose="02020609040205080304" pitchFamily="17" charset="-128"/>
              </a:rPr>
              <a:t>在留資格　留学</a:t>
            </a:r>
          </a:p>
          <a:p>
            <a:pPr eaLnBrk="1" hangingPunct="1">
              <a:spcBef>
                <a:spcPct val="0"/>
              </a:spcBef>
              <a:buClrTx/>
              <a:buSzTx/>
              <a:buFontTx/>
              <a:buNone/>
            </a:pPr>
            <a:r>
              <a:rPr lang="en-US" altLang="ja-JP" sz="800" dirty="0">
                <a:latin typeface="Arial" panose="020B0604020202020204" pitchFamily="34" charset="0"/>
                <a:ea typeface="ＭＳ 明朝" panose="02020609040205080304" pitchFamily="17" charset="-128"/>
              </a:rPr>
              <a:t>STATUS      College Student         </a:t>
            </a:r>
            <a:r>
              <a:rPr lang="ja-JP" altLang="en-US" sz="900" dirty="0">
                <a:latin typeface="Arial" panose="020B0604020202020204" pitchFamily="34" charset="0"/>
                <a:ea typeface="ＭＳ 明朝" panose="02020609040205080304" pitchFamily="17" charset="-128"/>
              </a:rPr>
              <a:t>就労制限の有無　</a:t>
            </a:r>
            <a:r>
              <a:rPr lang="ja-JP" altLang="en-US" sz="1200" b="1" dirty="0">
                <a:latin typeface="Arial" panose="020B0604020202020204" pitchFamily="34" charset="0"/>
                <a:ea typeface="ＭＳ 明朝" panose="02020609040205080304" pitchFamily="17" charset="-128"/>
              </a:rPr>
              <a:t>就労不可</a:t>
            </a:r>
          </a:p>
          <a:p>
            <a:pPr eaLnBrk="1" hangingPunct="1">
              <a:spcBef>
                <a:spcPct val="0"/>
              </a:spcBef>
              <a:buClrTx/>
              <a:buSzTx/>
              <a:buFontTx/>
              <a:buNone/>
            </a:pPr>
            <a:endParaRPr lang="ja-JP" altLang="en-US" sz="900" b="1" dirty="0">
              <a:latin typeface="Arial" panose="020B0604020202020204" pitchFamily="34" charset="0"/>
              <a:ea typeface="ＭＳ 明朝" panose="02020609040205080304" pitchFamily="17" charset="-128"/>
            </a:endParaRPr>
          </a:p>
          <a:p>
            <a:pPr eaLnBrk="1" hangingPunct="1">
              <a:spcBef>
                <a:spcPct val="0"/>
              </a:spcBef>
              <a:buClrTx/>
              <a:buSzTx/>
              <a:buFontTx/>
              <a:buNone/>
            </a:pPr>
            <a:r>
              <a:rPr lang="ja-JP" altLang="en-US" sz="900" dirty="0">
                <a:latin typeface="Arial" panose="020B0604020202020204" pitchFamily="34" charset="0"/>
                <a:ea typeface="ＭＳ 明朝" panose="02020609040205080304" pitchFamily="17" charset="-128"/>
              </a:rPr>
              <a:t>在留期間（満了日）　　　</a:t>
            </a:r>
          </a:p>
          <a:p>
            <a:pPr eaLnBrk="1" hangingPunct="1">
              <a:spcBef>
                <a:spcPct val="0"/>
              </a:spcBef>
              <a:buClrTx/>
              <a:buSzTx/>
              <a:buFontTx/>
              <a:buNone/>
            </a:pPr>
            <a:r>
              <a:rPr lang="en-US" altLang="ja-JP" sz="800" dirty="0">
                <a:latin typeface="Arial" panose="020B0604020202020204" pitchFamily="34" charset="0"/>
                <a:ea typeface="ＭＳ Ｐゴシック" panose="020B0600070205080204" pitchFamily="50" charset="-128"/>
              </a:rPr>
              <a:t>PERIOD OF STAY                 </a:t>
            </a:r>
            <a:r>
              <a:rPr lang="en-US" altLang="ja-JP" sz="1200" b="1" dirty="0">
                <a:latin typeface="ＭＳ 明朝" panose="02020609040205080304" pitchFamily="17" charset="-128"/>
                <a:ea typeface="ＭＳ 明朝" panose="02020609040205080304" pitchFamily="17" charset="-128"/>
              </a:rPr>
              <a:t>2</a:t>
            </a:r>
            <a:r>
              <a:rPr lang="ja-JP" altLang="en-US" sz="1200" b="1" dirty="0">
                <a:latin typeface="ＭＳ 明朝" panose="02020609040205080304" pitchFamily="17" charset="-128"/>
                <a:ea typeface="ＭＳ 明朝" panose="02020609040205080304" pitchFamily="17" charset="-128"/>
              </a:rPr>
              <a:t>年 </a:t>
            </a:r>
            <a:r>
              <a:rPr lang="en-US" altLang="ja-JP" sz="1200" b="1" dirty="0">
                <a:latin typeface="ＭＳ 明朝" panose="02020609040205080304" pitchFamily="17" charset="-128"/>
                <a:ea typeface="ＭＳ 明朝" panose="02020609040205080304" pitchFamily="17" charset="-128"/>
              </a:rPr>
              <a:t>3</a:t>
            </a:r>
            <a:r>
              <a:rPr lang="ja-JP" altLang="en-US" sz="1200" b="1" dirty="0">
                <a:latin typeface="ＭＳ 明朝" panose="02020609040205080304" pitchFamily="17" charset="-128"/>
                <a:ea typeface="ＭＳ 明朝" panose="02020609040205080304" pitchFamily="17" charset="-128"/>
              </a:rPr>
              <a:t>月　（</a:t>
            </a:r>
            <a:r>
              <a:rPr lang="en-US" altLang="ja-JP" sz="1200" b="1" u="sng" dirty="0">
                <a:latin typeface="ＭＳ 明朝" panose="02020609040205080304" pitchFamily="17" charset="-128"/>
                <a:ea typeface="ＭＳ 明朝" panose="02020609040205080304" pitchFamily="17" charset="-128"/>
              </a:rPr>
              <a:t>2023</a:t>
            </a:r>
            <a:r>
              <a:rPr lang="ja-JP" altLang="en-US" sz="1200" b="1" u="sng" dirty="0">
                <a:latin typeface="ＭＳ 明朝" panose="02020609040205080304" pitchFamily="17" charset="-128"/>
                <a:ea typeface="ＭＳ 明朝" panose="02020609040205080304" pitchFamily="17" charset="-128"/>
              </a:rPr>
              <a:t>年</a:t>
            </a:r>
            <a:r>
              <a:rPr lang="en-US" altLang="ja-JP" sz="1200" b="1" u="sng" dirty="0">
                <a:latin typeface="ＭＳ 明朝" panose="02020609040205080304" pitchFamily="17" charset="-128"/>
                <a:ea typeface="ＭＳ 明朝" panose="02020609040205080304" pitchFamily="17" charset="-128"/>
              </a:rPr>
              <a:t>6</a:t>
            </a:r>
            <a:r>
              <a:rPr lang="ja-JP" altLang="en-US" sz="1200" b="1" u="sng" dirty="0">
                <a:latin typeface="ＭＳ 明朝" panose="02020609040205080304" pitchFamily="17" charset="-128"/>
                <a:ea typeface="ＭＳ 明朝" panose="02020609040205080304" pitchFamily="17" charset="-128"/>
              </a:rPr>
              <a:t>月</a:t>
            </a:r>
            <a:r>
              <a:rPr lang="en-US" altLang="ja-JP" sz="1200" b="1" u="sng" dirty="0">
                <a:latin typeface="ＭＳ 明朝" panose="02020609040205080304" pitchFamily="17" charset="-128"/>
                <a:ea typeface="ＭＳ 明朝" panose="02020609040205080304" pitchFamily="17" charset="-128"/>
              </a:rPr>
              <a:t>14</a:t>
            </a:r>
            <a:r>
              <a:rPr lang="ja-JP" altLang="en-US" sz="1200" b="1" u="sng" dirty="0">
                <a:latin typeface="ＭＳ 明朝" panose="02020609040205080304" pitchFamily="17" charset="-128"/>
                <a:ea typeface="ＭＳ 明朝" panose="02020609040205080304" pitchFamily="17" charset="-128"/>
              </a:rPr>
              <a:t>日</a:t>
            </a:r>
            <a:r>
              <a:rPr lang="ja-JP" altLang="en-US" sz="1200" b="1" dirty="0">
                <a:latin typeface="ＭＳ 明朝" panose="02020609040205080304" pitchFamily="17" charset="-128"/>
                <a:ea typeface="ＭＳ 明朝" panose="02020609040205080304" pitchFamily="17" charset="-128"/>
              </a:rPr>
              <a:t>）</a:t>
            </a:r>
          </a:p>
          <a:p>
            <a:pPr eaLnBrk="1" hangingPunct="1">
              <a:spcBef>
                <a:spcPct val="0"/>
              </a:spcBef>
              <a:buClrTx/>
              <a:buSzTx/>
              <a:buFontTx/>
              <a:buNone/>
            </a:pPr>
            <a:r>
              <a:rPr lang="en-US" altLang="ja-JP" sz="800" dirty="0">
                <a:latin typeface="Arial" panose="020B0604020202020204" pitchFamily="34" charset="0"/>
                <a:ea typeface="ＭＳ Ｐゴシック" panose="020B0600070205080204" pitchFamily="50" charset="-128"/>
              </a:rPr>
              <a:t>(DATE OF EXPIRATION)</a:t>
            </a:r>
            <a:r>
              <a:rPr lang="ja-JP" altLang="en-US" sz="800" dirty="0">
                <a:latin typeface="Arial" panose="020B0604020202020204" pitchFamily="34" charset="0"/>
                <a:ea typeface="ＭＳ Ｐゴシック" panose="020B0600070205080204" pitchFamily="50" charset="-128"/>
              </a:rPr>
              <a:t>　　　　</a:t>
            </a:r>
            <a:r>
              <a:rPr lang="en-US" altLang="ja-JP" sz="800" dirty="0">
                <a:latin typeface="Arial" panose="020B0604020202020204" pitchFamily="34" charset="0"/>
                <a:ea typeface="ＭＳ Ｐゴシック" panose="020B0600070205080204" pitchFamily="50" charset="-128"/>
              </a:rPr>
              <a:t>Y      M                        Y    M       D</a:t>
            </a:r>
          </a:p>
          <a:p>
            <a:pPr eaLnBrk="1" hangingPunct="1">
              <a:spcBef>
                <a:spcPct val="0"/>
              </a:spcBef>
              <a:buClrTx/>
              <a:buSzTx/>
              <a:buFontTx/>
              <a:buNone/>
            </a:pPr>
            <a:endParaRPr lang="en-US" altLang="ja-JP" sz="600" dirty="0">
              <a:latin typeface="Arial" panose="020B0604020202020204" pitchFamily="34" charset="0"/>
              <a:ea typeface="ＭＳ Ｐゴシック" panose="020B0600070205080204" pitchFamily="50" charset="-128"/>
            </a:endParaRPr>
          </a:p>
          <a:p>
            <a:pPr eaLnBrk="1" hangingPunct="1">
              <a:spcBef>
                <a:spcPct val="0"/>
              </a:spcBef>
              <a:buClrTx/>
              <a:buSzTx/>
              <a:buFontTx/>
              <a:buNone/>
            </a:pPr>
            <a:r>
              <a:rPr lang="ja-JP" altLang="en-US" sz="900" dirty="0">
                <a:latin typeface="ＭＳ 明朝" panose="02020609040205080304" pitchFamily="17" charset="-128"/>
                <a:ea typeface="ＭＳ 明朝" panose="02020609040205080304" pitchFamily="17" charset="-128"/>
              </a:rPr>
              <a:t>許可の種類　在留期間更新許可（大阪入国管理局長） 　</a:t>
            </a:r>
          </a:p>
          <a:p>
            <a:pPr eaLnBrk="1" hangingPunct="1">
              <a:spcBef>
                <a:spcPct val="0"/>
              </a:spcBef>
              <a:buClrTx/>
              <a:buSzTx/>
              <a:buFontTx/>
              <a:buNone/>
            </a:pPr>
            <a:r>
              <a:rPr lang="ja-JP" altLang="en-US" sz="900" dirty="0">
                <a:latin typeface="ＭＳ 明朝" panose="02020609040205080304" pitchFamily="17" charset="-128"/>
                <a:ea typeface="ＭＳ 明朝" panose="02020609040205080304" pitchFamily="17" charset="-128"/>
              </a:rPr>
              <a:t>許可年月日　</a:t>
            </a:r>
            <a:r>
              <a:rPr lang="en-US" altLang="ja-JP" sz="900" dirty="0">
                <a:latin typeface="ＭＳ 明朝" panose="02020609040205080304" pitchFamily="17" charset="-128"/>
                <a:ea typeface="ＭＳ 明朝" panose="02020609040205080304" pitchFamily="17" charset="-128"/>
              </a:rPr>
              <a:t>2021</a:t>
            </a:r>
            <a:r>
              <a:rPr lang="ja-JP" altLang="en-US" sz="900" dirty="0">
                <a:latin typeface="ＭＳ 明朝" panose="02020609040205080304" pitchFamily="17" charset="-128"/>
                <a:ea typeface="ＭＳ 明朝" panose="02020609040205080304" pitchFamily="17" charset="-128"/>
              </a:rPr>
              <a:t>年</a:t>
            </a:r>
            <a:r>
              <a:rPr lang="en-US" altLang="ja-JP" sz="900" dirty="0">
                <a:latin typeface="ＭＳ 明朝" panose="02020609040205080304" pitchFamily="17" charset="-128"/>
                <a:ea typeface="ＭＳ 明朝" panose="02020609040205080304" pitchFamily="17" charset="-128"/>
              </a:rPr>
              <a:t>6</a:t>
            </a:r>
            <a:r>
              <a:rPr lang="ja-JP" altLang="en-US" sz="900" dirty="0">
                <a:latin typeface="ＭＳ 明朝" panose="02020609040205080304" pitchFamily="17" charset="-128"/>
                <a:ea typeface="ＭＳ 明朝" panose="02020609040205080304" pitchFamily="17" charset="-128"/>
              </a:rPr>
              <a:t>月</a:t>
            </a:r>
            <a:r>
              <a:rPr lang="en-US" altLang="ja-JP" sz="900" dirty="0">
                <a:latin typeface="ＭＳ 明朝" panose="02020609040205080304" pitchFamily="17" charset="-128"/>
                <a:ea typeface="ＭＳ 明朝" panose="02020609040205080304" pitchFamily="17" charset="-128"/>
              </a:rPr>
              <a:t>14</a:t>
            </a:r>
            <a:r>
              <a:rPr lang="ja-JP" altLang="en-US" sz="900" dirty="0">
                <a:latin typeface="ＭＳ 明朝" panose="02020609040205080304" pitchFamily="17" charset="-128"/>
                <a:ea typeface="ＭＳ 明朝" panose="02020609040205080304" pitchFamily="17" charset="-128"/>
              </a:rPr>
              <a:t>日　　　交付年月日　</a:t>
            </a:r>
            <a:r>
              <a:rPr lang="en-US" altLang="ja-JP" sz="900" dirty="0">
                <a:latin typeface="ＭＳ 明朝" panose="02020609040205080304" pitchFamily="17" charset="-128"/>
                <a:ea typeface="ＭＳ 明朝" panose="02020609040205080304" pitchFamily="17" charset="-128"/>
              </a:rPr>
              <a:t>2021</a:t>
            </a:r>
            <a:r>
              <a:rPr lang="ja-JP" altLang="en-US" sz="900" dirty="0">
                <a:latin typeface="ＭＳ 明朝" panose="02020609040205080304" pitchFamily="17" charset="-128"/>
                <a:ea typeface="ＭＳ 明朝" panose="02020609040205080304" pitchFamily="17" charset="-128"/>
              </a:rPr>
              <a:t>年</a:t>
            </a:r>
            <a:r>
              <a:rPr lang="en-US" altLang="ja-JP" sz="900" dirty="0">
                <a:latin typeface="ＭＳ 明朝" panose="02020609040205080304" pitchFamily="17" charset="-128"/>
                <a:ea typeface="ＭＳ 明朝" panose="02020609040205080304" pitchFamily="17" charset="-128"/>
              </a:rPr>
              <a:t>6</a:t>
            </a:r>
            <a:r>
              <a:rPr lang="ja-JP" altLang="en-US" sz="900" dirty="0">
                <a:latin typeface="ＭＳ 明朝" panose="02020609040205080304" pitchFamily="17" charset="-128"/>
                <a:ea typeface="ＭＳ 明朝" panose="02020609040205080304" pitchFamily="17" charset="-128"/>
              </a:rPr>
              <a:t>月</a:t>
            </a:r>
            <a:r>
              <a:rPr lang="en-US" altLang="ja-JP" sz="900" dirty="0">
                <a:latin typeface="ＭＳ 明朝" panose="02020609040205080304" pitchFamily="17" charset="-128"/>
                <a:ea typeface="ＭＳ 明朝" panose="02020609040205080304" pitchFamily="17" charset="-128"/>
              </a:rPr>
              <a:t>14</a:t>
            </a:r>
            <a:r>
              <a:rPr lang="ja-JP" altLang="en-US" sz="900" dirty="0">
                <a:latin typeface="ＭＳ 明朝" panose="02020609040205080304" pitchFamily="17" charset="-128"/>
                <a:ea typeface="ＭＳ 明朝" panose="02020609040205080304" pitchFamily="17" charset="-128"/>
              </a:rPr>
              <a:t>日</a:t>
            </a:r>
            <a:endParaRPr lang="en-US" altLang="ja-JP" sz="900" dirty="0">
              <a:latin typeface="ＭＳ 明朝" panose="02020609040205080304" pitchFamily="17" charset="-128"/>
              <a:ea typeface="ＭＳ 明朝" panose="02020609040205080304" pitchFamily="17" charset="-128"/>
            </a:endParaRPr>
          </a:p>
          <a:p>
            <a:pPr eaLnBrk="1" hangingPunct="1">
              <a:spcBef>
                <a:spcPct val="0"/>
              </a:spcBef>
              <a:buClrTx/>
              <a:buSzTx/>
              <a:buFontTx/>
              <a:buNone/>
            </a:pPr>
            <a:r>
              <a:rPr lang="ja-JP" altLang="en-US" sz="1000" dirty="0">
                <a:latin typeface="ＭＳ 明朝" panose="02020609040205080304" pitchFamily="17" charset="-128"/>
                <a:ea typeface="ＭＳ 明朝" panose="02020609040205080304" pitchFamily="17" charset="-128"/>
              </a:rPr>
              <a:t>このカードは　</a:t>
            </a:r>
            <a:r>
              <a:rPr lang="en-US" altLang="ja-JP" sz="1000" u="sng" dirty="0">
                <a:latin typeface="ＭＳ 明朝" panose="02020609040205080304" pitchFamily="17" charset="-128"/>
                <a:ea typeface="ＭＳ 明朝" panose="02020609040205080304" pitchFamily="17" charset="-128"/>
              </a:rPr>
              <a:t>2023</a:t>
            </a:r>
            <a:r>
              <a:rPr lang="ja-JP" altLang="en-US" sz="1000" u="sng" dirty="0">
                <a:latin typeface="ＭＳ 明朝" panose="02020609040205080304" pitchFamily="17" charset="-128"/>
                <a:ea typeface="ＭＳ 明朝" panose="02020609040205080304" pitchFamily="17" charset="-128"/>
              </a:rPr>
              <a:t>年</a:t>
            </a:r>
            <a:r>
              <a:rPr lang="en-US" altLang="ja-JP" sz="1000" u="sng" dirty="0">
                <a:latin typeface="ＭＳ 明朝" panose="02020609040205080304" pitchFamily="17" charset="-128"/>
                <a:ea typeface="ＭＳ 明朝" panose="02020609040205080304" pitchFamily="17" charset="-128"/>
              </a:rPr>
              <a:t>9</a:t>
            </a:r>
            <a:r>
              <a:rPr lang="ja-JP" altLang="en-US" sz="1000" u="sng" dirty="0">
                <a:latin typeface="ＭＳ 明朝" panose="02020609040205080304" pitchFamily="17" charset="-128"/>
                <a:ea typeface="ＭＳ 明朝" panose="02020609040205080304" pitchFamily="17" charset="-128"/>
              </a:rPr>
              <a:t>月</a:t>
            </a:r>
            <a:r>
              <a:rPr lang="en-US" altLang="ja-JP" sz="1000" u="sng" dirty="0">
                <a:latin typeface="ＭＳ 明朝" panose="02020609040205080304" pitchFamily="17" charset="-128"/>
                <a:ea typeface="ＭＳ 明朝" panose="02020609040205080304" pitchFamily="17" charset="-128"/>
              </a:rPr>
              <a:t>14</a:t>
            </a:r>
            <a:r>
              <a:rPr lang="ja-JP" altLang="en-US" sz="1000" u="sng" dirty="0">
                <a:latin typeface="ＭＳ 明朝" panose="02020609040205080304" pitchFamily="17" charset="-128"/>
                <a:ea typeface="ＭＳ 明朝" panose="02020609040205080304" pitchFamily="17" charset="-128"/>
              </a:rPr>
              <a:t>日まで有効</a:t>
            </a:r>
            <a:r>
              <a:rPr lang="ja-JP" altLang="en-US" sz="1000" dirty="0">
                <a:latin typeface="ＭＳ 明朝" panose="02020609040205080304" pitchFamily="17" charset="-128"/>
                <a:ea typeface="ＭＳ 明朝" panose="02020609040205080304" pitchFamily="17" charset="-128"/>
              </a:rPr>
              <a:t>　です。　　　　 　</a:t>
            </a:r>
            <a:r>
              <a:rPr lang="ja-JP" altLang="en-US" sz="1000" b="1" dirty="0">
                <a:latin typeface="HGS行書体" panose="03000600000000000000" pitchFamily="66" charset="-128"/>
                <a:ea typeface="HGS行書体" panose="03000600000000000000" pitchFamily="66" charset="-128"/>
              </a:rPr>
              <a:t>法務大臣　</a:t>
            </a:r>
          </a:p>
          <a:p>
            <a:pPr eaLnBrk="1" hangingPunct="1">
              <a:spcBef>
                <a:spcPct val="0"/>
              </a:spcBef>
              <a:buClrTx/>
              <a:buSzTx/>
              <a:buFontTx/>
              <a:buNone/>
            </a:pPr>
            <a:endParaRPr lang="ja-JP" altLang="en-US" sz="1000" b="1" dirty="0">
              <a:latin typeface="HGS行書体" panose="03000600000000000000" pitchFamily="66" charset="-128"/>
              <a:ea typeface="HGS行書体" panose="03000600000000000000" pitchFamily="66" charset="-128"/>
            </a:endParaRPr>
          </a:p>
          <a:p>
            <a:pPr eaLnBrk="1" hangingPunct="1">
              <a:spcBef>
                <a:spcPct val="0"/>
              </a:spcBef>
              <a:buClrTx/>
              <a:buSzTx/>
              <a:buFontTx/>
              <a:buNone/>
            </a:pPr>
            <a:r>
              <a:rPr lang="ja-JP" altLang="en-US" sz="900" dirty="0">
                <a:latin typeface="Arial" panose="020B0604020202020204" pitchFamily="34" charset="0"/>
                <a:ea typeface="ＭＳ 明朝" panose="02020609040205080304" pitchFamily="17" charset="-128"/>
              </a:rPr>
              <a:t>	　　	</a:t>
            </a:r>
          </a:p>
        </p:txBody>
      </p:sp>
      <p:sp>
        <p:nvSpPr>
          <p:cNvPr id="15367" name="Rectangle 3"/>
          <p:cNvSpPr>
            <a:spLocks noGrp="1" noChangeArrowheads="1"/>
          </p:cNvSpPr>
          <p:nvPr>
            <p:ph sz="half" idx="1"/>
          </p:nvPr>
        </p:nvSpPr>
        <p:spPr>
          <a:xfrm>
            <a:off x="1724569" y="1577449"/>
            <a:ext cx="1190875" cy="520687"/>
          </a:xfrm>
        </p:spPr>
        <p:txBody>
          <a:bodyPr>
            <a:normAutofit/>
          </a:bodyPr>
          <a:lstStyle/>
          <a:p>
            <a:pPr algn="ctr" eaLnBrk="1" hangingPunct="1">
              <a:buFont typeface="Wingdings" panose="05000000000000000000" pitchFamily="2" charset="2"/>
              <a:buNone/>
            </a:pPr>
            <a:r>
              <a:rPr lang="ja-JP" altLang="en-US" sz="2400">
                <a:solidFill>
                  <a:schemeClr val="hlink"/>
                </a:solidFill>
              </a:rPr>
              <a:t>見本</a:t>
            </a:r>
          </a:p>
        </p:txBody>
      </p:sp>
      <p:sp>
        <p:nvSpPr>
          <p:cNvPr id="15364" name="Rectangle 15"/>
          <p:cNvSpPr>
            <a:spLocks noChangeArrowheads="1"/>
          </p:cNvSpPr>
          <p:nvPr/>
        </p:nvSpPr>
        <p:spPr bwMode="auto">
          <a:xfrm>
            <a:off x="139359" y="1145932"/>
            <a:ext cx="4416766" cy="438150"/>
          </a:xfrm>
          <a:prstGeom prst="rect">
            <a:avLst/>
          </a:prstGeom>
          <a:solidFill>
            <a:srgbClr val="99CCFF">
              <a:alpha val="39000"/>
            </a:srgbClr>
          </a:solidFill>
          <a:ln>
            <a:noFill/>
          </a:ln>
          <a:effectLst/>
          <a:extLst/>
        </p:spPr>
        <p:txBody>
          <a:bodyPr wrap="none" anchor="ctr"/>
          <a:lstStyle>
            <a:lvl1pPr>
              <a:spcBef>
                <a:spcPct val="20000"/>
              </a:spcBef>
              <a:buClr>
                <a:schemeClr val="hlink"/>
              </a:buClr>
              <a:buSzPct val="80000"/>
              <a:buFont typeface="Wingdings" panose="05000000000000000000" pitchFamily="2" charset="2"/>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tx2"/>
              </a:buClr>
              <a:buSzPct val="75000"/>
              <a:buFont typeface="Wingdings" panose="05000000000000000000" pitchFamily="2" charset="2"/>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2"/>
              </a:buClr>
              <a:buSzPct val="8500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ClrTx/>
              <a:buSzTx/>
              <a:buFontTx/>
              <a:buNone/>
            </a:pPr>
            <a:endParaRPr lang="ja-JP" altLang="en-US" sz="1800">
              <a:latin typeface="Impact" panose="020B0806030902050204" pitchFamily="34" charset="0"/>
              <a:ea typeface="ＭＳ Ｐゴシック" panose="020B0600070205080204" pitchFamily="50" charset="-128"/>
            </a:endParaRPr>
          </a:p>
        </p:txBody>
      </p:sp>
      <p:sp>
        <p:nvSpPr>
          <p:cNvPr id="15376" name="Rectangle 19"/>
          <p:cNvSpPr>
            <a:spLocks noChangeArrowheads="1"/>
          </p:cNvSpPr>
          <p:nvPr/>
        </p:nvSpPr>
        <p:spPr bwMode="auto">
          <a:xfrm>
            <a:off x="4148589" y="3825865"/>
            <a:ext cx="210930" cy="210930"/>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tx2"/>
              </a:buClr>
              <a:buSzPct val="75000"/>
              <a:buFont typeface="Wingdings" panose="05000000000000000000" pitchFamily="2" charset="2"/>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2"/>
              </a:buClr>
              <a:buSzPct val="8500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spcBef>
                <a:spcPct val="0"/>
              </a:spcBef>
              <a:buClrTx/>
              <a:buSzTx/>
              <a:buFontTx/>
              <a:buNone/>
            </a:pPr>
            <a:r>
              <a:rPr lang="ja-JP" altLang="en-US" sz="800" b="1" i="1" dirty="0">
                <a:solidFill>
                  <a:schemeClr val="hlink"/>
                </a:solidFill>
                <a:latin typeface="Impact" panose="020B0806030902050204" pitchFamily="34" charset="0"/>
                <a:ea typeface="HGS行書体" panose="03000600000000000000" pitchFamily="66" charset="-128"/>
              </a:rPr>
              <a:t>法務</a:t>
            </a:r>
          </a:p>
          <a:p>
            <a:pPr algn="ctr" eaLnBrk="1" hangingPunct="1">
              <a:spcBef>
                <a:spcPct val="0"/>
              </a:spcBef>
              <a:buClrTx/>
              <a:buSzTx/>
              <a:buFontTx/>
              <a:buNone/>
            </a:pPr>
            <a:r>
              <a:rPr lang="ja-JP" altLang="en-US" sz="900" b="1" i="1" dirty="0">
                <a:solidFill>
                  <a:schemeClr val="hlink"/>
                </a:solidFill>
                <a:latin typeface="Impact" panose="020B0806030902050204" pitchFamily="34" charset="0"/>
                <a:ea typeface="HGS行書体" panose="03000600000000000000" pitchFamily="66" charset="-128"/>
              </a:rPr>
              <a:t>大臣</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1346" y="2510021"/>
            <a:ext cx="987724" cy="1175531"/>
          </a:xfrm>
          <a:prstGeom prst="rect">
            <a:avLst/>
          </a:prstGeom>
        </p:spPr>
      </p:pic>
      <p:pic>
        <p:nvPicPr>
          <p:cNvPr id="21" name="図 20">
            <a:extLst>
              <a:ext uri="{FF2B5EF4-FFF2-40B4-BE49-F238E27FC236}">
                <a16:creationId xmlns:a16="http://schemas.microsoft.com/office/drawing/2014/main" id="{32A5CC60-1498-4A6D-8A17-CA18A97C2BB8}"/>
              </a:ext>
            </a:extLst>
          </p:cNvPr>
          <p:cNvPicPr>
            <a:picLocks noChangeAspect="1"/>
          </p:cNvPicPr>
          <p:nvPr/>
        </p:nvPicPr>
        <p:blipFill>
          <a:blip r:embed="rId4">
            <a:duotone>
              <a:prstClr val="black"/>
              <a:schemeClr val="accent5">
                <a:tint val="45000"/>
                <a:satMod val="400000"/>
              </a:schemeClr>
            </a:duotone>
          </a:blip>
          <a:stretch>
            <a:fillRect/>
          </a:stretch>
        </p:blipFill>
        <p:spPr>
          <a:xfrm>
            <a:off x="0" y="908720"/>
            <a:ext cx="9144000" cy="127322"/>
          </a:xfrm>
          <a:prstGeom prst="rect">
            <a:avLst/>
          </a:prstGeom>
        </p:spPr>
      </p:pic>
      <p:sp>
        <p:nvSpPr>
          <p:cNvPr id="25" name="Rectangle 4">
            <a:extLst>
              <a:ext uri="{FF2B5EF4-FFF2-40B4-BE49-F238E27FC236}">
                <a16:creationId xmlns:a16="http://schemas.microsoft.com/office/drawing/2014/main" id="{8189F25A-6A53-4638-9FC3-E8B12EBF6036}"/>
              </a:ext>
            </a:extLst>
          </p:cNvPr>
          <p:cNvSpPr txBox="1">
            <a:spLocks noChangeArrowheads="1"/>
          </p:cNvSpPr>
          <p:nvPr/>
        </p:nvSpPr>
        <p:spPr>
          <a:xfrm>
            <a:off x="4655651" y="1108356"/>
            <a:ext cx="3814588" cy="6943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Wingdings" panose="05000000000000000000" pitchFamily="2" charset="2"/>
              <a:buNone/>
            </a:pPr>
            <a:r>
              <a:rPr lang="ja-JP" altLang="en-US" sz="2400">
                <a:solidFill>
                  <a:schemeClr val="hlink"/>
                </a:solidFill>
              </a:rPr>
              <a:t>見本</a:t>
            </a:r>
          </a:p>
        </p:txBody>
      </p:sp>
      <p:sp>
        <p:nvSpPr>
          <p:cNvPr id="26" name="Line 2">
            <a:extLst>
              <a:ext uri="{FF2B5EF4-FFF2-40B4-BE49-F238E27FC236}">
                <a16:creationId xmlns:a16="http://schemas.microsoft.com/office/drawing/2014/main" id="{E47E94D7-CE42-48E3-AB4C-7D5F925B3E12}"/>
              </a:ext>
            </a:extLst>
          </p:cNvPr>
          <p:cNvSpPr>
            <a:spLocks noChangeShapeType="1"/>
          </p:cNvSpPr>
          <p:nvPr/>
        </p:nvSpPr>
        <p:spPr bwMode="auto">
          <a:xfrm>
            <a:off x="4655649" y="1524380"/>
            <a:ext cx="444015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 name="Line 13">
            <a:extLst>
              <a:ext uri="{FF2B5EF4-FFF2-40B4-BE49-F238E27FC236}">
                <a16:creationId xmlns:a16="http://schemas.microsoft.com/office/drawing/2014/main" id="{4E917749-F9C1-4183-BF01-E16402F07C16}"/>
              </a:ext>
            </a:extLst>
          </p:cNvPr>
          <p:cNvSpPr>
            <a:spLocks noChangeShapeType="1"/>
          </p:cNvSpPr>
          <p:nvPr/>
        </p:nvSpPr>
        <p:spPr bwMode="auto">
          <a:xfrm>
            <a:off x="4655649" y="1732393"/>
            <a:ext cx="444015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 name="Line 14">
            <a:extLst>
              <a:ext uri="{FF2B5EF4-FFF2-40B4-BE49-F238E27FC236}">
                <a16:creationId xmlns:a16="http://schemas.microsoft.com/office/drawing/2014/main" id="{8135BBFD-E20C-44B3-8916-0F428DA3945A}"/>
              </a:ext>
            </a:extLst>
          </p:cNvPr>
          <p:cNvSpPr>
            <a:spLocks noChangeShapeType="1"/>
          </p:cNvSpPr>
          <p:nvPr/>
        </p:nvSpPr>
        <p:spPr bwMode="auto">
          <a:xfrm>
            <a:off x="4655649" y="3327667"/>
            <a:ext cx="444015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 name="Line 15">
            <a:extLst>
              <a:ext uri="{FF2B5EF4-FFF2-40B4-BE49-F238E27FC236}">
                <a16:creationId xmlns:a16="http://schemas.microsoft.com/office/drawing/2014/main" id="{3D07F744-2E3F-4FB2-86F6-A42E6A349131}"/>
              </a:ext>
            </a:extLst>
          </p:cNvPr>
          <p:cNvSpPr>
            <a:spLocks noChangeShapeType="1"/>
          </p:cNvSpPr>
          <p:nvPr/>
        </p:nvSpPr>
        <p:spPr bwMode="auto">
          <a:xfrm flipH="1">
            <a:off x="5417343" y="1524380"/>
            <a:ext cx="0" cy="180328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 name="Line 16">
            <a:extLst>
              <a:ext uri="{FF2B5EF4-FFF2-40B4-BE49-F238E27FC236}">
                <a16:creationId xmlns:a16="http://schemas.microsoft.com/office/drawing/2014/main" id="{CB84FC64-E05F-4A97-B412-5129EBCA483E}"/>
              </a:ext>
            </a:extLst>
          </p:cNvPr>
          <p:cNvSpPr>
            <a:spLocks noChangeShapeType="1"/>
          </p:cNvSpPr>
          <p:nvPr/>
        </p:nvSpPr>
        <p:spPr bwMode="auto">
          <a:xfrm flipH="1">
            <a:off x="7707013" y="1524382"/>
            <a:ext cx="0" cy="194247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 name="Line 17">
            <a:extLst>
              <a:ext uri="{FF2B5EF4-FFF2-40B4-BE49-F238E27FC236}">
                <a16:creationId xmlns:a16="http://schemas.microsoft.com/office/drawing/2014/main" id="{9573763F-7779-4D05-B100-255556FF5C27}"/>
              </a:ext>
            </a:extLst>
          </p:cNvPr>
          <p:cNvSpPr>
            <a:spLocks noChangeShapeType="1"/>
          </p:cNvSpPr>
          <p:nvPr/>
        </p:nvSpPr>
        <p:spPr bwMode="auto">
          <a:xfrm>
            <a:off x="7707013" y="3327669"/>
            <a:ext cx="0" cy="76322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 name="Line 18">
            <a:extLst>
              <a:ext uri="{FF2B5EF4-FFF2-40B4-BE49-F238E27FC236}">
                <a16:creationId xmlns:a16="http://schemas.microsoft.com/office/drawing/2014/main" id="{7A720921-CD9A-4870-810C-2DAFF56F4B2B}"/>
              </a:ext>
            </a:extLst>
          </p:cNvPr>
          <p:cNvSpPr>
            <a:spLocks noChangeShapeType="1"/>
          </p:cNvSpPr>
          <p:nvPr/>
        </p:nvSpPr>
        <p:spPr bwMode="auto">
          <a:xfrm>
            <a:off x="4655649" y="2009233"/>
            <a:ext cx="444015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6" name="Line 20">
            <a:extLst>
              <a:ext uri="{FF2B5EF4-FFF2-40B4-BE49-F238E27FC236}">
                <a16:creationId xmlns:a16="http://schemas.microsoft.com/office/drawing/2014/main" id="{7A8BA226-64EF-48B4-AB46-06C994830DD5}"/>
              </a:ext>
            </a:extLst>
          </p:cNvPr>
          <p:cNvSpPr>
            <a:spLocks noChangeShapeType="1"/>
          </p:cNvSpPr>
          <p:nvPr/>
        </p:nvSpPr>
        <p:spPr bwMode="auto">
          <a:xfrm>
            <a:off x="4655649" y="2241718"/>
            <a:ext cx="444015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 name="Line 22">
            <a:extLst>
              <a:ext uri="{FF2B5EF4-FFF2-40B4-BE49-F238E27FC236}">
                <a16:creationId xmlns:a16="http://schemas.microsoft.com/office/drawing/2014/main" id="{759575A9-7D04-4A6E-9068-BDAC5FA2DF60}"/>
              </a:ext>
            </a:extLst>
          </p:cNvPr>
          <p:cNvSpPr>
            <a:spLocks noChangeShapeType="1"/>
          </p:cNvSpPr>
          <p:nvPr/>
        </p:nvSpPr>
        <p:spPr bwMode="auto">
          <a:xfrm>
            <a:off x="4655649" y="2772457"/>
            <a:ext cx="444015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 name="Line 23">
            <a:extLst>
              <a:ext uri="{FF2B5EF4-FFF2-40B4-BE49-F238E27FC236}">
                <a16:creationId xmlns:a16="http://schemas.microsoft.com/office/drawing/2014/main" id="{B7D31C99-64DD-4896-8003-6B5C72EA2E60}"/>
              </a:ext>
            </a:extLst>
          </p:cNvPr>
          <p:cNvSpPr>
            <a:spLocks noChangeShapeType="1"/>
          </p:cNvSpPr>
          <p:nvPr/>
        </p:nvSpPr>
        <p:spPr bwMode="auto">
          <a:xfrm>
            <a:off x="4655649" y="3050827"/>
            <a:ext cx="444015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 name="Rectangle 24">
            <a:extLst>
              <a:ext uri="{FF2B5EF4-FFF2-40B4-BE49-F238E27FC236}">
                <a16:creationId xmlns:a16="http://schemas.microsoft.com/office/drawing/2014/main" id="{BB1E860D-F53A-4BD5-8980-563AF2D56577}"/>
              </a:ext>
            </a:extLst>
          </p:cNvPr>
          <p:cNvSpPr>
            <a:spLocks noChangeArrowheads="1"/>
          </p:cNvSpPr>
          <p:nvPr/>
        </p:nvSpPr>
        <p:spPr bwMode="auto">
          <a:xfrm>
            <a:off x="7985385" y="1801222"/>
            <a:ext cx="763224" cy="114713"/>
          </a:xfrm>
          <a:prstGeom prst="rect">
            <a:avLst/>
          </a:prstGeom>
          <a:solidFill>
            <a:schemeClr val="accent1">
              <a:alpha val="0"/>
            </a:schemeClr>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tx2"/>
              </a:buClr>
              <a:buSzPct val="75000"/>
              <a:buFont typeface="Wingdings" panose="05000000000000000000" pitchFamily="2" charset="2"/>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2"/>
              </a:buClr>
              <a:buSzPct val="8500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spcBef>
                <a:spcPct val="0"/>
              </a:spcBef>
              <a:buClrTx/>
              <a:buSzTx/>
              <a:buFontTx/>
              <a:buNone/>
            </a:pPr>
            <a:r>
              <a:rPr lang="ja-JP" altLang="en-US" sz="800">
                <a:solidFill>
                  <a:schemeClr val="hlink"/>
                </a:solidFill>
                <a:latin typeface="Impact" panose="020B0806030902050204" pitchFamily="34" charset="0"/>
                <a:ea typeface="HGS行書体" panose="03000600000000000000" pitchFamily="66" charset="-128"/>
              </a:rPr>
              <a:t>中京区長</a:t>
            </a:r>
          </a:p>
        </p:txBody>
      </p:sp>
      <p:sp>
        <p:nvSpPr>
          <p:cNvPr id="40" name="Line 26">
            <a:extLst>
              <a:ext uri="{FF2B5EF4-FFF2-40B4-BE49-F238E27FC236}">
                <a16:creationId xmlns:a16="http://schemas.microsoft.com/office/drawing/2014/main" id="{35ACC93E-C5C5-449D-B39E-16D448D96A6F}"/>
              </a:ext>
            </a:extLst>
          </p:cNvPr>
          <p:cNvSpPr>
            <a:spLocks noChangeShapeType="1"/>
          </p:cNvSpPr>
          <p:nvPr/>
        </p:nvSpPr>
        <p:spPr bwMode="auto">
          <a:xfrm>
            <a:off x="4655649" y="2495616"/>
            <a:ext cx="444015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 name="Rectangle 15">
            <a:extLst>
              <a:ext uri="{FF2B5EF4-FFF2-40B4-BE49-F238E27FC236}">
                <a16:creationId xmlns:a16="http://schemas.microsoft.com/office/drawing/2014/main" id="{A4442328-B3E7-405F-AB4C-D0ADEF6FD363}"/>
              </a:ext>
            </a:extLst>
          </p:cNvPr>
          <p:cNvSpPr>
            <a:spLocks noChangeArrowheads="1"/>
          </p:cNvSpPr>
          <p:nvPr/>
        </p:nvSpPr>
        <p:spPr bwMode="auto">
          <a:xfrm>
            <a:off x="1677499" y="2785246"/>
            <a:ext cx="1668951" cy="237111"/>
          </a:xfrm>
          <a:prstGeom prst="rect">
            <a:avLst/>
          </a:prstGeom>
          <a:solidFill>
            <a:srgbClr val="99CCFF">
              <a:alpha val="39000"/>
            </a:srgbClr>
          </a:solidFill>
          <a:ln>
            <a:noFill/>
          </a:ln>
          <a:effectLst/>
          <a:extLst/>
        </p:spPr>
        <p:txBody>
          <a:bodyPr wrap="none" anchor="ctr"/>
          <a:lstStyle>
            <a:lvl1pPr>
              <a:spcBef>
                <a:spcPct val="20000"/>
              </a:spcBef>
              <a:buClr>
                <a:schemeClr val="hlink"/>
              </a:buClr>
              <a:buSzPct val="80000"/>
              <a:buFont typeface="Wingdings" panose="05000000000000000000" pitchFamily="2" charset="2"/>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tx2"/>
              </a:buClr>
              <a:buSzPct val="75000"/>
              <a:buFont typeface="Wingdings" panose="05000000000000000000" pitchFamily="2" charset="2"/>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2"/>
              </a:buClr>
              <a:buSzPct val="8500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ClrTx/>
              <a:buSzTx/>
              <a:buFontTx/>
              <a:buNone/>
            </a:pPr>
            <a:endParaRPr lang="ja-JP" altLang="en-US" sz="1800">
              <a:latin typeface="Impact" panose="020B0806030902050204" pitchFamily="34" charset="0"/>
              <a:ea typeface="ＭＳ Ｐゴシック" panose="020B0600070205080204" pitchFamily="50" charset="-128"/>
            </a:endParaRPr>
          </a:p>
        </p:txBody>
      </p:sp>
      <p:sp>
        <p:nvSpPr>
          <p:cNvPr id="52" name="Rectangle 15">
            <a:extLst>
              <a:ext uri="{FF2B5EF4-FFF2-40B4-BE49-F238E27FC236}">
                <a16:creationId xmlns:a16="http://schemas.microsoft.com/office/drawing/2014/main" id="{8065E14D-C0FA-4CC5-8C80-95209083CEE2}"/>
              </a:ext>
            </a:extLst>
          </p:cNvPr>
          <p:cNvSpPr>
            <a:spLocks noChangeArrowheads="1"/>
          </p:cNvSpPr>
          <p:nvPr/>
        </p:nvSpPr>
        <p:spPr bwMode="auto">
          <a:xfrm>
            <a:off x="140871" y="3940856"/>
            <a:ext cx="3205579" cy="150038"/>
          </a:xfrm>
          <a:prstGeom prst="rect">
            <a:avLst/>
          </a:prstGeom>
          <a:solidFill>
            <a:srgbClr val="99CCFF">
              <a:alpha val="39000"/>
            </a:srgbClr>
          </a:solidFill>
          <a:ln>
            <a:noFill/>
          </a:ln>
          <a:effectLst/>
          <a:extLst/>
        </p:spPr>
        <p:txBody>
          <a:bodyPr wrap="none" anchor="ctr"/>
          <a:lstStyle>
            <a:lvl1pPr>
              <a:spcBef>
                <a:spcPct val="20000"/>
              </a:spcBef>
              <a:buClr>
                <a:schemeClr val="hlink"/>
              </a:buClr>
              <a:buSzPct val="80000"/>
              <a:buFont typeface="Wingdings" panose="05000000000000000000" pitchFamily="2" charset="2"/>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tx2"/>
              </a:buClr>
              <a:buSzPct val="75000"/>
              <a:buFont typeface="Wingdings" panose="05000000000000000000" pitchFamily="2" charset="2"/>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2"/>
              </a:buClr>
              <a:buSzPct val="8500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ClrTx/>
              <a:buSzTx/>
              <a:buFontTx/>
              <a:buNone/>
            </a:pPr>
            <a:endParaRPr lang="ja-JP" altLang="en-US" sz="1800">
              <a:latin typeface="Impact" panose="020B0806030902050204" pitchFamily="34" charset="0"/>
              <a:ea typeface="ＭＳ Ｐゴシック" panose="020B0600070205080204" pitchFamily="50" charset="-128"/>
            </a:endParaRPr>
          </a:p>
        </p:txBody>
      </p:sp>
      <p:sp>
        <p:nvSpPr>
          <p:cNvPr id="53" name="Rectangle 13">
            <a:extLst>
              <a:ext uri="{FF2B5EF4-FFF2-40B4-BE49-F238E27FC236}">
                <a16:creationId xmlns:a16="http://schemas.microsoft.com/office/drawing/2014/main" id="{162E59BF-8D09-4CCD-8C6A-F6EA6B16BD45}"/>
              </a:ext>
            </a:extLst>
          </p:cNvPr>
          <p:cNvSpPr>
            <a:spLocks noChangeArrowheads="1"/>
          </p:cNvSpPr>
          <p:nvPr/>
        </p:nvSpPr>
        <p:spPr bwMode="auto">
          <a:xfrm>
            <a:off x="119863" y="4234736"/>
            <a:ext cx="8904273" cy="2583489"/>
          </a:xfrm>
          <a:prstGeom prst="rect">
            <a:avLst/>
          </a:prstGeom>
          <a:noFill/>
          <a:ln w="28575">
            <a:solidFill>
              <a:srgbClr val="FF3300"/>
            </a:solidFill>
            <a:miter lim="800000"/>
            <a:headEnd/>
            <a:tailEnd/>
          </a:ln>
          <a:effectLst/>
          <a:extLst/>
        </p:spPr>
        <p:txBody>
          <a:bodyPr/>
          <a:lstStyle>
            <a:lvl1pPr marL="342900" indent="-342900">
              <a:spcBef>
                <a:spcPct val="20000"/>
              </a:spcBef>
              <a:buClr>
                <a:schemeClr val="hlink"/>
              </a:buClr>
              <a:buSzPct val="80000"/>
              <a:buFont typeface="Wingdings" panose="05000000000000000000" pitchFamily="2" charset="2"/>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tx2"/>
              </a:buClr>
              <a:buSzPct val="75000"/>
              <a:buFont typeface="Wingdings" panose="05000000000000000000" pitchFamily="2" charset="2"/>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2"/>
              </a:buClr>
              <a:buSzPct val="8500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marL="0" indent="0">
              <a:buNone/>
            </a:pPr>
            <a:r>
              <a:rPr lang="ja-JP" altLang="en-US" sz="2000" b="1" dirty="0">
                <a:latin typeface="Meiryo UI" panose="020B0604030504040204" pitchFamily="50" charset="-128"/>
                <a:ea typeface="Meiryo UI" panose="020B0604030504040204" pitchFamily="50" charset="-128"/>
              </a:rPr>
              <a:t>自分のことは、自分の責任で管理する</a:t>
            </a:r>
            <a:endParaRPr lang="en-US" altLang="ja-JP" sz="2000" b="1"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a:t>
            </a:r>
            <a:r>
              <a:rPr lang="ja-JP" altLang="en-US" sz="1800" b="1" u="sng" dirty="0">
                <a:solidFill>
                  <a:srgbClr val="FF0000"/>
                </a:solidFill>
                <a:latin typeface="Meiryo UI" panose="020B0604030504040204" pitchFamily="50" charset="-128"/>
                <a:ea typeface="Meiryo UI" panose="020B0604030504040204" pitchFamily="50" charset="-128"/>
              </a:rPr>
              <a:t>在留期間（満了日）</a:t>
            </a:r>
            <a:r>
              <a:rPr lang="ja-JP" altLang="en-US" sz="1800" dirty="0">
                <a:latin typeface="Meiryo UI" panose="020B0604030504040204" pitchFamily="50" charset="-128"/>
                <a:ea typeface="Meiryo UI" panose="020B0604030504040204" pitchFamily="50" charset="-128"/>
              </a:rPr>
              <a:t>をきちんと確認しておく</a:t>
            </a:r>
            <a:br>
              <a:rPr lang="en-US" altLang="ja-JP" sz="18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・在留期間が終わる前に、</a:t>
            </a:r>
            <a:r>
              <a:rPr lang="ja-JP" altLang="en-US" sz="1800" b="1" u="sng" dirty="0">
                <a:solidFill>
                  <a:srgbClr val="FF0000"/>
                </a:solidFill>
                <a:latin typeface="Meiryo UI" panose="020B0604030504040204" pitchFamily="50" charset="-128"/>
                <a:ea typeface="Meiryo UI" panose="020B0604030504040204" pitchFamily="50" charset="-128"/>
              </a:rPr>
              <a:t>在留期間の更新手続きをする</a:t>
            </a:r>
            <a:r>
              <a:rPr lang="ja-JP" altLang="en-US" sz="1800" b="1" dirty="0">
                <a:solidFill>
                  <a:srgbClr val="FF0000"/>
                </a:solidFill>
                <a:latin typeface="Meiryo UI" panose="020B0604030504040204" pitchFamily="50" charset="-128"/>
                <a:ea typeface="Meiryo UI" panose="020B0604030504040204" pitchFamily="50" charset="-128"/>
              </a:rPr>
              <a:t> ➡</a:t>
            </a:r>
            <a:endParaRPr lang="en-US" altLang="ja-JP" sz="1800" b="1" dirty="0">
              <a:solidFill>
                <a:srgbClr val="FF0000"/>
              </a:solidFill>
              <a:latin typeface="Meiryo UI" panose="020B0604030504040204" pitchFamily="50" charset="-128"/>
              <a:ea typeface="Meiryo UI" panose="020B0604030504040204" pitchFamily="50" charset="-128"/>
            </a:endParaRPr>
          </a:p>
          <a:p>
            <a:pPr marL="0" indent="0">
              <a:buNone/>
            </a:pP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 在留期限の</a:t>
            </a:r>
            <a:r>
              <a:rPr lang="en-US" altLang="ja-JP" sz="1800" b="1" u="sng" dirty="0">
                <a:solidFill>
                  <a:srgbClr val="003399"/>
                </a:solidFill>
                <a:latin typeface="Meiryo UI" panose="020B0604030504040204" pitchFamily="50" charset="-128"/>
                <a:ea typeface="Meiryo UI" panose="020B0604030504040204" pitchFamily="50" charset="-128"/>
              </a:rPr>
              <a:t>3</a:t>
            </a:r>
            <a:r>
              <a:rPr lang="ja-JP" altLang="en-US" sz="1800" b="1" u="sng" dirty="0">
                <a:solidFill>
                  <a:srgbClr val="003399"/>
                </a:solidFill>
                <a:latin typeface="Meiryo UI" panose="020B0604030504040204" pitchFamily="50" charset="-128"/>
                <a:ea typeface="Meiryo UI" panose="020B0604030504040204" pitchFamily="50" charset="-128"/>
              </a:rPr>
              <a:t>か月前から</a:t>
            </a:r>
            <a:r>
              <a:rPr lang="ja-JP" altLang="en-US" sz="1800" dirty="0">
                <a:latin typeface="Meiryo UI" panose="020B0604030504040204" pitchFamily="50" charset="-128"/>
                <a:ea typeface="Meiryo UI" panose="020B0604030504040204" pitchFamily="50" charset="-128"/>
              </a:rPr>
              <a:t>手続きができます。</a:t>
            </a:r>
            <a:br>
              <a:rPr lang="en-US" altLang="ja-JP" sz="18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 </a:t>
            </a:r>
            <a:r>
              <a:rPr lang="ja-JP" altLang="en-US" sz="1800" b="1" u="sng" dirty="0">
                <a:solidFill>
                  <a:srgbClr val="003399"/>
                </a:solidFill>
                <a:latin typeface="Meiryo UI" panose="020B0604030504040204" pitchFamily="50" charset="-128"/>
                <a:ea typeface="Meiryo UI" panose="020B0604030504040204" pitchFamily="50" charset="-128"/>
              </a:rPr>
              <a:t>自分自身で入管に</a:t>
            </a:r>
            <a:r>
              <a:rPr lang="ja-JP" altLang="en-US" sz="1800" dirty="0">
                <a:latin typeface="Meiryo UI" panose="020B0604030504040204" pitchFamily="50" charset="-128"/>
                <a:ea typeface="Meiryo UI" panose="020B0604030504040204" pitchFamily="50" charset="-128"/>
              </a:rPr>
              <a:t>書類を持参して申請します。</a:t>
            </a:r>
            <a:br>
              <a:rPr lang="en-US" altLang="ja-JP" sz="18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申請に必要な書類の</a:t>
            </a:r>
            <a:r>
              <a:rPr lang="ja-JP" altLang="en-US" sz="1800" b="1" u="sng" dirty="0">
                <a:solidFill>
                  <a:srgbClr val="003399"/>
                </a:solidFill>
                <a:latin typeface="Meiryo UI" panose="020B0604030504040204" pitchFamily="50" charset="-128"/>
                <a:ea typeface="Meiryo UI" panose="020B0604030504040204" pitchFamily="50" charset="-128"/>
              </a:rPr>
              <a:t>一部を大学に発行してもらう</a:t>
            </a:r>
            <a:r>
              <a:rPr lang="ja-JP" altLang="en-US" sz="1800" dirty="0">
                <a:latin typeface="Meiryo UI" panose="020B0604030504040204" pitchFamily="50" charset="-128"/>
                <a:ea typeface="Meiryo UI" panose="020B0604030504040204" pitchFamily="50" charset="-128"/>
              </a:rPr>
              <a:t>必要があります。</a:t>
            </a:r>
            <a:br>
              <a:rPr lang="en-US" altLang="ja-JP" sz="18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 </a:t>
            </a:r>
            <a:r>
              <a:rPr lang="ja-JP" altLang="en-US" sz="1800" dirty="0"/>
              <a:t>成績不良により、更新が不許可になって帰国しなければいけなくなったり、短い期間でしか発行されなかったりするケースがあります。</a:t>
            </a:r>
          </a:p>
          <a:p>
            <a:pPr marL="0" indent="0">
              <a:buNone/>
            </a:pPr>
            <a:endParaRPr lang="en-US" altLang="ja-JP" sz="2400" dirty="0">
              <a:latin typeface="Meiryo UI" panose="020B0604030504040204" pitchFamily="50" charset="-128"/>
              <a:ea typeface="Meiryo UI" panose="020B0604030504040204" pitchFamily="50" charset="-128"/>
            </a:endParaRPr>
          </a:p>
        </p:txBody>
      </p:sp>
      <p:sp>
        <p:nvSpPr>
          <p:cNvPr id="54" name="Oval 6">
            <a:extLst>
              <a:ext uri="{FF2B5EF4-FFF2-40B4-BE49-F238E27FC236}">
                <a16:creationId xmlns:a16="http://schemas.microsoft.com/office/drawing/2014/main" id="{0E5433A0-741F-4EA6-9F41-7E643C9A7864}"/>
              </a:ext>
            </a:extLst>
          </p:cNvPr>
          <p:cNvSpPr>
            <a:spLocks noChangeArrowheads="1"/>
          </p:cNvSpPr>
          <p:nvPr/>
        </p:nvSpPr>
        <p:spPr bwMode="auto">
          <a:xfrm>
            <a:off x="1259125" y="3158265"/>
            <a:ext cx="2288346" cy="393681"/>
          </a:xfrm>
          <a:prstGeom prst="ellipse">
            <a:avLst/>
          </a:prstGeom>
          <a:solidFill>
            <a:schemeClr val="bg1">
              <a:alpha val="0"/>
            </a:schemeClr>
          </a:solidFill>
          <a:ln w="381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tx2"/>
              </a:buClr>
              <a:buSzPct val="75000"/>
              <a:buFont typeface="Wingdings" panose="05000000000000000000" pitchFamily="2" charset="2"/>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2"/>
              </a:buClr>
              <a:buSzPct val="8500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ClrTx/>
              <a:buSzTx/>
              <a:buFontTx/>
              <a:buNone/>
            </a:pPr>
            <a:endParaRPr lang="ja-JP" altLang="en-US" sz="1800" dirty="0">
              <a:latin typeface="Impact" panose="020B0806030902050204" pitchFamily="34" charset="0"/>
              <a:ea typeface="ＭＳ Ｐゴシック" panose="020B0600070205080204" pitchFamily="50" charset="-128"/>
            </a:endParaRPr>
          </a:p>
        </p:txBody>
      </p:sp>
      <p:cxnSp>
        <p:nvCxnSpPr>
          <p:cNvPr id="55" name="直線コネクタ 54">
            <a:extLst>
              <a:ext uri="{FF2B5EF4-FFF2-40B4-BE49-F238E27FC236}">
                <a16:creationId xmlns:a16="http://schemas.microsoft.com/office/drawing/2014/main" id="{CC45A32F-1BBF-49F2-A2D7-15DE9F54A23D}"/>
              </a:ext>
            </a:extLst>
          </p:cNvPr>
          <p:cNvCxnSpPr>
            <a:cxnSpLocks/>
            <a:endCxn id="54" idx="3"/>
          </p:cNvCxnSpPr>
          <p:nvPr/>
        </p:nvCxnSpPr>
        <p:spPr>
          <a:xfrm flipV="1">
            <a:off x="1259125" y="3494293"/>
            <a:ext cx="335121" cy="740443"/>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pic>
        <p:nvPicPr>
          <p:cNvPr id="10" name="図 9">
            <a:hlinkClick r:id="rId5"/>
            <a:extLst>
              <a:ext uri="{FF2B5EF4-FFF2-40B4-BE49-F238E27FC236}">
                <a16:creationId xmlns:a16="http://schemas.microsoft.com/office/drawing/2014/main" id="{82E51F58-3967-40CC-8148-9D7E94BDF1DB}"/>
              </a:ext>
            </a:extLst>
          </p:cNvPr>
          <p:cNvPicPr>
            <a:picLocks noChangeAspect="1"/>
          </p:cNvPicPr>
          <p:nvPr/>
        </p:nvPicPr>
        <p:blipFill>
          <a:blip r:embed="rId6"/>
          <a:stretch>
            <a:fillRect/>
          </a:stretch>
        </p:blipFill>
        <p:spPr>
          <a:xfrm>
            <a:off x="7533181" y="4720321"/>
            <a:ext cx="1391056" cy="1371088"/>
          </a:xfrm>
          <a:prstGeom prst="rect">
            <a:avLst/>
          </a:prstGeom>
        </p:spPr>
      </p:pic>
      <p:sp>
        <p:nvSpPr>
          <p:cNvPr id="47" name="Rectangle 2">
            <a:extLst>
              <a:ext uri="{FF2B5EF4-FFF2-40B4-BE49-F238E27FC236}">
                <a16:creationId xmlns:a16="http://schemas.microsoft.com/office/drawing/2014/main" id="{879162F8-8E71-4C2C-BBBF-098BEB080AE8}"/>
              </a:ext>
            </a:extLst>
          </p:cNvPr>
          <p:cNvSpPr>
            <a:spLocks noGrp="1" noChangeArrowheads="1"/>
          </p:cNvSpPr>
          <p:nvPr>
            <p:ph type="title"/>
          </p:nvPr>
        </p:nvSpPr>
        <p:spPr>
          <a:xfrm>
            <a:off x="107506" y="39775"/>
            <a:ext cx="8490533" cy="98626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r>
              <a:rPr lang="ja-JP" altLang="en-US" sz="4000" b="1" dirty="0">
                <a:solidFill>
                  <a:schemeClr val="tx2"/>
                </a:solidFill>
                <a:latin typeface="Meiryo UI" panose="020B0604030504040204" pitchFamily="50" charset="-128"/>
                <a:ea typeface="Meiryo UI" panose="020B0604030504040204" pitchFamily="50" charset="-128"/>
              </a:rPr>
              <a:t>在留資格 ～在留期限と更新～</a:t>
            </a:r>
          </a:p>
        </p:txBody>
      </p:sp>
      <p:sp>
        <p:nvSpPr>
          <p:cNvPr id="49" name="スライド番号プレースホルダー 3">
            <a:extLst>
              <a:ext uri="{FF2B5EF4-FFF2-40B4-BE49-F238E27FC236}">
                <a16:creationId xmlns:a16="http://schemas.microsoft.com/office/drawing/2014/main" id="{53014988-619E-4004-B345-7EB927F4E2AF}"/>
              </a:ext>
            </a:extLst>
          </p:cNvPr>
          <p:cNvSpPr>
            <a:spLocks noGrp="1"/>
          </p:cNvSpPr>
          <p:nvPr>
            <p:ph type="sldNum" sz="quarter" idx="12"/>
          </p:nvPr>
        </p:nvSpPr>
        <p:spPr>
          <a:xfrm>
            <a:off x="7086600" y="6450111"/>
            <a:ext cx="2057400" cy="365125"/>
          </a:xfrm>
        </p:spPr>
        <p:txBody>
          <a:bodyPr/>
          <a:lstStyle/>
          <a:p>
            <a:pPr>
              <a:defRPr/>
            </a:pPr>
            <a:fld id="{65570990-FDCB-484E-AAAF-5A78425863A6}" type="slidenum">
              <a:rPr lang="en-US" altLang="ja-JP" smtClean="0">
                <a:latin typeface="Meiryo UI" panose="020B0604030504040204" pitchFamily="50" charset="-128"/>
                <a:ea typeface="Meiryo UI" panose="020B0604030504040204" pitchFamily="50" charset="-128"/>
              </a:rPr>
              <a:pPr>
                <a:defRPr/>
              </a:pPr>
              <a:t>8</a:t>
            </a:fld>
            <a:endParaRPr lang="en-US" altLang="ja-JP" dirty="0">
              <a:latin typeface="Meiryo UI" panose="020B0604030504040204" pitchFamily="50" charset="-128"/>
              <a:ea typeface="Meiryo UI" panose="020B0604030504040204" pitchFamily="50" charset="-128"/>
            </a:endParaRPr>
          </a:p>
        </p:txBody>
      </p:sp>
      <p:sp>
        <p:nvSpPr>
          <p:cNvPr id="42" name="四角形: 角を丸くする 41">
            <a:extLst>
              <a:ext uri="{FF2B5EF4-FFF2-40B4-BE49-F238E27FC236}">
                <a16:creationId xmlns:a16="http://schemas.microsoft.com/office/drawing/2014/main" id="{65432F8E-DD6B-41DC-ACF1-02E80BFC8D22}"/>
              </a:ext>
            </a:extLst>
          </p:cNvPr>
          <p:cNvSpPr/>
          <p:nvPr/>
        </p:nvSpPr>
        <p:spPr>
          <a:xfrm>
            <a:off x="7552672" y="231596"/>
            <a:ext cx="1483822" cy="600432"/>
          </a:xfrm>
          <a:prstGeom prst="roundRect">
            <a:avLst>
              <a:gd name="adj" fmla="val 15396"/>
            </a:avLst>
          </a:prstGeom>
          <a:gradFill>
            <a:gsLst>
              <a:gs pos="100000">
                <a:schemeClr val="accent6">
                  <a:lumMod val="50000"/>
                </a:schemeClr>
              </a:gs>
              <a:gs pos="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400" b="1" dirty="0">
                <a:latin typeface="Meiryo UI" panose="020B0604030504040204" pitchFamily="50" charset="-128"/>
                <a:ea typeface="Meiryo UI" panose="020B0604030504040204" pitchFamily="50" charset="-128"/>
              </a:rPr>
              <a:t>在留資格</a:t>
            </a:r>
          </a:p>
        </p:txBody>
      </p:sp>
    </p:spTree>
    <p:extLst>
      <p:ext uri="{BB962C8B-B14F-4D97-AF65-F5344CB8AC3E}">
        <p14:creationId xmlns:p14="http://schemas.microsoft.com/office/powerpoint/2010/main" val="259488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12">
            <a:extLst>
              <a:ext uri="{FF2B5EF4-FFF2-40B4-BE49-F238E27FC236}">
                <a16:creationId xmlns:a16="http://schemas.microsoft.com/office/drawing/2014/main" id="{9C41E10B-2F13-4C79-8252-BAD86C23F173}"/>
              </a:ext>
            </a:extLst>
          </p:cNvPr>
          <p:cNvSpPr>
            <a:spLocks noChangeArrowheads="1"/>
          </p:cNvSpPr>
          <p:nvPr/>
        </p:nvSpPr>
        <p:spPr bwMode="auto">
          <a:xfrm>
            <a:off x="4646979" y="3806580"/>
            <a:ext cx="4440155" cy="2982537"/>
          </a:xfrm>
          <a:prstGeom prst="roundRect">
            <a:avLst>
              <a:gd name="adj" fmla="val 2514"/>
            </a:avLst>
          </a:prstGeom>
          <a:solidFill>
            <a:srgbClr val="99CCFF">
              <a:alpha val="39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defTabSz="466725">
              <a:spcBef>
                <a:spcPct val="20000"/>
              </a:spcBef>
              <a:buClr>
                <a:schemeClr val="hlink"/>
              </a:buClr>
              <a:buSzPct val="80000"/>
              <a:buFont typeface="Wingdings" panose="05000000000000000000" pitchFamily="2" charset="2"/>
              <a:buChar char="|"/>
              <a:tabLst>
                <a:tab pos="1257300" algn="l"/>
              </a:tabLst>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defTabSz="466725">
              <a:spcBef>
                <a:spcPct val="20000"/>
              </a:spcBef>
              <a:buClr>
                <a:schemeClr val="tx2"/>
              </a:buClr>
              <a:buSzPct val="75000"/>
              <a:buFont typeface="Wingdings" panose="05000000000000000000" pitchFamily="2" charset="2"/>
              <a:buChar char="|"/>
              <a:tabLst>
                <a:tab pos="1257300" algn="l"/>
              </a:tabLst>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defTabSz="466725">
              <a:spcBef>
                <a:spcPct val="20000"/>
              </a:spcBef>
              <a:buClr>
                <a:schemeClr val="accent2"/>
              </a:buClr>
              <a:buSzPct val="85000"/>
              <a:buChar char="•"/>
              <a:tabLst>
                <a:tab pos="1257300" algn="l"/>
              </a:tabLst>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defTabSz="466725">
              <a:spcBef>
                <a:spcPct val="20000"/>
              </a:spcBef>
              <a:buClr>
                <a:schemeClr val="tx2"/>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defTabSz="466725">
              <a:spcBef>
                <a:spcPct val="20000"/>
              </a:spcBef>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defTabSz="466725" eaLnBrk="0" fontAlgn="base" hangingPunct="0">
              <a:spcBef>
                <a:spcPct val="20000"/>
              </a:spcBef>
              <a:spcAft>
                <a:spcPct val="0"/>
              </a:spcAft>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defTabSz="466725" eaLnBrk="0" fontAlgn="base" hangingPunct="0">
              <a:spcBef>
                <a:spcPct val="20000"/>
              </a:spcBef>
              <a:spcAft>
                <a:spcPct val="0"/>
              </a:spcAft>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defTabSz="466725" eaLnBrk="0" fontAlgn="base" hangingPunct="0">
              <a:spcBef>
                <a:spcPct val="20000"/>
              </a:spcBef>
              <a:spcAft>
                <a:spcPct val="0"/>
              </a:spcAft>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defTabSz="466725" eaLnBrk="0" fontAlgn="base" hangingPunct="0">
              <a:spcBef>
                <a:spcPct val="20000"/>
              </a:spcBef>
              <a:spcAft>
                <a:spcPct val="0"/>
              </a:spcAft>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ClrTx/>
              <a:buSzTx/>
              <a:buFontTx/>
              <a:buNone/>
            </a:pPr>
            <a:endParaRPr lang="en-US" altLang="ja-JP" sz="1000" b="1" dirty="0">
              <a:latin typeface="HGS行書体" panose="03000600000000000000" pitchFamily="66" charset="-128"/>
              <a:ea typeface="HGS行書体" panose="03000600000000000000" pitchFamily="66" charset="-128"/>
            </a:endParaRPr>
          </a:p>
          <a:p>
            <a:pPr eaLnBrk="1" hangingPunct="1">
              <a:spcBef>
                <a:spcPct val="0"/>
              </a:spcBef>
              <a:buClrTx/>
              <a:buSzTx/>
              <a:buFontTx/>
              <a:buNone/>
            </a:pPr>
            <a:r>
              <a:rPr lang="en-US" altLang="ja-JP" sz="900" dirty="0">
                <a:latin typeface="Arial" panose="020B0604020202020204" pitchFamily="34" charset="0"/>
                <a:ea typeface="ＭＳ 明朝" panose="02020609040205080304" pitchFamily="17" charset="-128"/>
              </a:rPr>
              <a:t>			</a:t>
            </a:r>
            <a:r>
              <a:rPr lang="ja-JP" altLang="en-US" sz="900" dirty="0">
                <a:latin typeface="Arial" panose="020B0604020202020204" pitchFamily="34" charset="0"/>
                <a:ea typeface="ＭＳ 明朝" panose="02020609040205080304" pitchFamily="17" charset="-128"/>
              </a:rPr>
              <a:t>住居地記載欄</a:t>
            </a:r>
          </a:p>
          <a:p>
            <a:pPr eaLnBrk="1" hangingPunct="1">
              <a:spcBef>
                <a:spcPct val="0"/>
              </a:spcBef>
              <a:buClrTx/>
              <a:buSzTx/>
              <a:buFontTx/>
              <a:buNone/>
            </a:pPr>
            <a:endParaRPr lang="ja-JP" altLang="en-US" sz="900" dirty="0">
              <a:latin typeface="Arial" panose="020B0604020202020204" pitchFamily="34" charset="0"/>
              <a:ea typeface="ＭＳ 明朝" panose="02020609040205080304" pitchFamily="17" charset="-128"/>
            </a:endParaRPr>
          </a:p>
          <a:p>
            <a:pPr eaLnBrk="1" hangingPunct="1">
              <a:spcBef>
                <a:spcPct val="0"/>
              </a:spcBef>
              <a:buClrTx/>
              <a:buSzTx/>
              <a:buFontTx/>
              <a:buNone/>
            </a:pPr>
            <a:r>
              <a:rPr lang="ja-JP" altLang="en-US" sz="800" dirty="0">
                <a:latin typeface="Impact" panose="020B0806030902050204" pitchFamily="34" charset="0"/>
                <a:ea typeface="ＭＳ Ｐゴシック" panose="020B0600070205080204" pitchFamily="50" charset="-128"/>
              </a:rPr>
              <a:t>届出年月日		居住地	　　　　　　　　　　　　　　　　　　　　　　　　記載者印</a:t>
            </a:r>
          </a:p>
          <a:p>
            <a:pPr eaLnBrk="1" hangingPunct="1">
              <a:spcBef>
                <a:spcPct val="0"/>
              </a:spcBef>
              <a:buClrTx/>
              <a:buSzTx/>
              <a:buFontTx/>
              <a:buNone/>
            </a:pPr>
            <a:endParaRPr lang="ja-JP" altLang="en-US" sz="800" dirty="0">
              <a:latin typeface="ＭＳ 明朝" panose="02020609040205080304" pitchFamily="17" charset="-128"/>
              <a:ea typeface="ＭＳ 明朝" panose="02020609040205080304" pitchFamily="17" charset="-128"/>
            </a:endParaRPr>
          </a:p>
          <a:p>
            <a:pPr eaLnBrk="1" hangingPunct="1">
              <a:spcBef>
                <a:spcPct val="0"/>
              </a:spcBef>
              <a:buClrTx/>
              <a:buSzTx/>
              <a:buFontTx/>
              <a:buNone/>
            </a:pPr>
            <a:r>
              <a:rPr lang="en-US" altLang="ja-JP" sz="800" dirty="0">
                <a:latin typeface="ＭＳ 明朝" panose="02020609040205080304" pitchFamily="17" charset="-128"/>
                <a:ea typeface="ＭＳ 明朝" panose="02020609040205080304" pitchFamily="17" charset="-128"/>
              </a:rPr>
              <a:t>2017</a:t>
            </a:r>
            <a:r>
              <a:rPr lang="ja-JP" altLang="en-US" sz="800" dirty="0">
                <a:latin typeface="ＭＳ 明朝" panose="02020609040205080304" pitchFamily="17" charset="-128"/>
                <a:ea typeface="ＭＳ 明朝" panose="02020609040205080304" pitchFamily="17" charset="-128"/>
              </a:rPr>
              <a:t>年</a:t>
            </a:r>
            <a:r>
              <a:rPr lang="en-US" altLang="ja-JP" sz="800" dirty="0">
                <a:latin typeface="ＭＳ 明朝" panose="02020609040205080304" pitchFamily="17" charset="-128"/>
                <a:ea typeface="ＭＳ 明朝" panose="02020609040205080304" pitchFamily="17" charset="-128"/>
              </a:rPr>
              <a:t>3</a:t>
            </a:r>
            <a:r>
              <a:rPr lang="ja-JP" altLang="en-US" sz="800" dirty="0">
                <a:latin typeface="ＭＳ 明朝" panose="02020609040205080304" pitchFamily="17" charset="-128"/>
                <a:ea typeface="ＭＳ 明朝" panose="02020609040205080304" pitchFamily="17" charset="-128"/>
              </a:rPr>
              <a:t>月</a:t>
            </a:r>
            <a:r>
              <a:rPr lang="en-US" altLang="ja-JP" sz="800" dirty="0">
                <a:latin typeface="ＭＳ 明朝" panose="02020609040205080304" pitchFamily="17" charset="-128"/>
                <a:ea typeface="ＭＳ 明朝" panose="02020609040205080304" pitchFamily="17" charset="-128"/>
              </a:rPr>
              <a:t>2</a:t>
            </a:r>
            <a:r>
              <a:rPr lang="ja-JP" altLang="en-US" sz="800" dirty="0">
                <a:latin typeface="ＭＳ 明朝" panose="02020609040205080304" pitchFamily="17" charset="-128"/>
                <a:ea typeface="ＭＳ 明朝" panose="02020609040205080304" pitchFamily="17" charset="-128"/>
              </a:rPr>
              <a:t>日</a:t>
            </a:r>
            <a:r>
              <a:rPr lang="ja-JP" altLang="en-US" sz="800" dirty="0">
                <a:latin typeface="Impact" panose="020B0806030902050204" pitchFamily="34" charset="0"/>
                <a:ea typeface="ＭＳ Ｐゴシック" panose="020B0600070205080204" pitchFamily="50" charset="-128"/>
              </a:rPr>
              <a:t>　　京都市中京区西ノ京朱雀	</a:t>
            </a:r>
          </a:p>
          <a:p>
            <a:pPr eaLnBrk="1" hangingPunct="1">
              <a:spcBef>
                <a:spcPct val="0"/>
              </a:spcBef>
              <a:buClrTx/>
              <a:buSzTx/>
              <a:buFontTx/>
              <a:buNone/>
            </a:pPr>
            <a:endParaRPr lang="ja-JP" altLang="en-US" sz="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1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1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8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r>
              <a:rPr lang="ja-JP" altLang="en-US" sz="800" dirty="0">
                <a:latin typeface="Impact" panose="020B0806030902050204" pitchFamily="34" charset="0"/>
                <a:ea typeface="ＭＳ Ｐゴシック" panose="020B0600070205080204" pitchFamily="50" charset="-128"/>
              </a:rPr>
              <a:t>資格外活動許可欄			　　　　　　　　　　　　　　　　　　　</a:t>
            </a:r>
            <a:r>
              <a:rPr lang="ja-JP" altLang="en-US" sz="600" dirty="0">
                <a:latin typeface="Impact" panose="020B0806030902050204" pitchFamily="34" charset="0"/>
                <a:ea typeface="ＭＳ Ｐゴシック" panose="020B0600070205080204" pitchFamily="50" charset="-128"/>
              </a:rPr>
              <a:t>在留期間更新等許可申請欄　</a:t>
            </a:r>
          </a:p>
          <a:p>
            <a:pPr eaLnBrk="1" hangingPunct="1">
              <a:spcBef>
                <a:spcPct val="0"/>
              </a:spcBef>
              <a:buClrTx/>
              <a:buSzTx/>
              <a:buFontTx/>
              <a:buNone/>
            </a:pPr>
            <a:endParaRPr lang="ja-JP" altLang="en-US" sz="6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9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6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600" dirty="0">
              <a:latin typeface="Impact" panose="020B0806030902050204" pitchFamily="34" charset="0"/>
              <a:ea typeface="ＭＳ Ｐゴシック" panose="020B0600070205080204" pitchFamily="50" charset="-128"/>
            </a:endParaRPr>
          </a:p>
          <a:p>
            <a:pPr eaLnBrk="1" hangingPunct="1">
              <a:spcBef>
                <a:spcPct val="0"/>
              </a:spcBef>
              <a:buClrTx/>
              <a:buSzTx/>
              <a:buFontTx/>
              <a:buNone/>
            </a:pPr>
            <a:endParaRPr lang="ja-JP" altLang="en-US" sz="800" dirty="0">
              <a:latin typeface="Arial" panose="020B0604020202020204" pitchFamily="34" charset="0"/>
              <a:ea typeface="ＭＳ 明朝" panose="02020609040205080304" pitchFamily="17" charset="-128"/>
            </a:endParaRPr>
          </a:p>
          <a:p>
            <a:pPr eaLnBrk="1" hangingPunct="1">
              <a:spcBef>
                <a:spcPct val="0"/>
              </a:spcBef>
              <a:buClrTx/>
              <a:buSzTx/>
              <a:buFontTx/>
              <a:buNone/>
            </a:pPr>
            <a:r>
              <a:rPr lang="ja-JP" altLang="en-US" sz="900" dirty="0">
                <a:latin typeface="Arial" panose="020B0604020202020204" pitchFamily="34" charset="0"/>
                <a:ea typeface="ＭＳ 明朝" panose="02020609040205080304" pitchFamily="17" charset="-128"/>
              </a:rPr>
              <a:t>　	</a:t>
            </a:r>
          </a:p>
        </p:txBody>
      </p:sp>
      <p:sp>
        <p:nvSpPr>
          <p:cNvPr id="15369" name="AutoShape 5"/>
          <p:cNvSpPr>
            <a:spLocks noChangeArrowheads="1"/>
          </p:cNvSpPr>
          <p:nvPr/>
        </p:nvSpPr>
        <p:spPr bwMode="auto">
          <a:xfrm>
            <a:off x="60896" y="3780444"/>
            <a:ext cx="4502434" cy="3024371"/>
          </a:xfrm>
          <a:prstGeom prst="roundRect">
            <a:avLst>
              <a:gd name="adj" fmla="val 2514"/>
            </a:avLst>
          </a:prstGeom>
          <a:solidFill>
            <a:srgbClr val="CCFFCC">
              <a:alpha val="39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defTabSz="466725">
              <a:spcBef>
                <a:spcPct val="20000"/>
              </a:spcBef>
              <a:buClr>
                <a:schemeClr val="hlink"/>
              </a:buClr>
              <a:buSzPct val="80000"/>
              <a:buFont typeface="Wingdings" panose="05000000000000000000" pitchFamily="2" charset="2"/>
              <a:buChar char="|"/>
              <a:tabLst>
                <a:tab pos="1257300" algn="l"/>
              </a:tabLst>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defTabSz="466725">
              <a:spcBef>
                <a:spcPct val="20000"/>
              </a:spcBef>
              <a:buClr>
                <a:schemeClr val="tx2"/>
              </a:buClr>
              <a:buSzPct val="75000"/>
              <a:buFont typeface="Wingdings" panose="05000000000000000000" pitchFamily="2" charset="2"/>
              <a:buChar char="|"/>
              <a:tabLst>
                <a:tab pos="1257300" algn="l"/>
              </a:tabLst>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defTabSz="466725">
              <a:spcBef>
                <a:spcPct val="20000"/>
              </a:spcBef>
              <a:buClr>
                <a:schemeClr val="accent2"/>
              </a:buClr>
              <a:buSzPct val="85000"/>
              <a:buChar char="•"/>
              <a:tabLst>
                <a:tab pos="1257300" algn="l"/>
              </a:tabLst>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defTabSz="466725">
              <a:spcBef>
                <a:spcPct val="20000"/>
              </a:spcBef>
              <a:buClr>
                <a:schemeClr val="tx2"/>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defTabSz="466725">
              <a:spcBef>
                <a:spcPct val="20000"/>
              </a:spcBef>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defTabSz="466725" eaLnBrk="0" fontAlgn="base" hangingPunct="0">
              <a:spcBef>
                <a:spcPct val="20000"/>
              </a:spcBef>
              <a:spcAft>
                <a:spcPct val="0"/>
              </a:spcAft>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defTabSz="466725" eaLnBrk="0" fontAlgn="base" hangingPunct="0">
              <a:spcBef>
                <a:spcPct val="20000"/>
              </a:spcBef>
              <a:spcAft>
                <a:spcPct val="0"/>
              </a:spcAft>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defTabSz="466725" eaLnBrk="0" fontAlgn="base" hangingPunct="0">
              <a:spcBef>
                <a:spcPct val="20000"/>
              </a:spcBef>
              <a:spcAft>
                <a:spcPct val="0"/>
              </a:spcAft>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defTabSz="466725" eaLnBrk="0" fontAlgn="base" hangingPunct="0">
              <a:spcBef>
                <a:spcPct val="20000"/>
              </a:spcBef>
              <a:spcAft>
                <a:spcPct val="0"/>
              </a:spcAft>
              <a:buClr>
                <a:schemeClr val="tx1"/>
              </a:buClr>
              <a:buSzPct val="85000"/>
              <a:buChar char="•"/>
              <a:tabLst>
                <a:tab pos="1257300" algn="l"/>
              </a:tabLst>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ClrTx/>
              <a:buSzTx/>
              <a:buFontTx/>
              <a:buNone/>
            </a:pPr>
            <a:r>
              <a:rPr lang="ja-JP" altLang="en-US" sz="1000" dirty="0">
                <a:latin typeface="MS UI Gothic" panose="020B0600070205080204" pitchFamily="50" charset="-128"/>
                <a:ea typeface="ＭＳ 明朝" panose="02020609040205080304" pitchFamily="17" charset="-128"/>
              </a:rPr>
              <a:t>日本国政府　　　　　　　　</a:t>
            </a:r>
            <a:r>
              <a:rPr lang="ja-JP" altLang="en-US" sz="1600" b="1" dirty="0">
                <a:latin typeface="Impact" panose="020B0806030902050204" pitchFamily="34" charset="0"/>
                <a:ea typeface="ＭＳ Ｐゴシック" panose="020B0600070205080204" pitchFamily="50" charset="-128"/>
              </a:rPr>
              <a:t>在留カード　</a:t>
            </a:r>
            <a:r>
              <a:rPr lang="ja-JP" altLang="en-US" sz="1800" b="1" dirty="0">
                <a:latin typeface="Impact" panose="020B0806030902050204" pitchFamily="34" charset="0"/>
                <a:ea typeface="ＭＳ Ｐゴシック" panose="020B0600070205080204" pitchFamily="50" charset="-128"/>
              </a:rPr>
              <a:t>　　  </a:t>
            </a:r>
            <a:r>
              <a:rPr lang="ja-JP" altLang="en-US" sz="1000" b="1" dirty="0">
                <a:latin typeface="Impact" panose="020B0806030902050204" pitchFamily="34" charset="0"/>
                <a:ea typeface="ＭＳ Ｐゴシック" panose="020B0600070205080204" pitchFamily="50" charset="-128"/>
              </a:rPr>
              <a:t>   番号    </a:t>
            </a:r>
            <a:r>
              <a:rPr lang="ja-JP" altLang="en-US" sz="1000" b="1" dirty="0">
                <a:latin typeface="ＭＳ 明朝" panose="02020609040205080304" pitchFamily="17" charset="-128"/>
                <a:ea typeface="ＭＳ 明朝" panose="02020609040205080304" pitchFamily="17" charset="-128"/>
              </a:rPr>
              <a:t> </a:t>
            </a:r>
            <a:r>
              <a:rPr lang="en-US" altLang="ja-JP" sz="1000" dirty="0">
                <a:latin typeface="ＭＳ 明朝" panose="02020609040205080304" pitchFamily="17" charset="-128"/>
                <a:ea typeface="ＭＳ 明朝" panose="02020609040205080304" pitchFamily="17" charset="-128"/>
              </a:rPr>
              <a:t>AB12345678CD</a:t>
            </a:r>
          </a:p>
          <a:p>
            <a:pPr eaLnBrk="1" hangingPunct="1">
              <a:spcBef>
                <a:spcPct val="0"/>
              </a:spcBef>
              <a:buClrTx/>
              <a:buSzTx/>
              <a:buFontTx/>
              <a:buNone/>
            </a:pPr>
            <a:r>
              <a:rPr lang="en-US" altLang="ja-JP" sz="800" dirty="0">
                <a:latin typeface="MS UI Gothic" panose="020B0600070205080204" pitchFamily="50" charset="-128"/>
                <a:ea typeface="ＭＳ 明朝" panose="02020609040205080304" pitchFamily="17" charset="-128"/>
              </a:rPr>
              <a:t>GOVERNMENT OF JAPAN            </a:t>
            </a:r>
            <a:r>
              <a:rPr lang="ja-JP" altLang="en-US" sz="800" dirty="0">
                <a:latin typeface="MS UI Gothic" panose="020B0600070205080204" pitchFamily="50" charset="-128"/>
                <a:ea typeface="ＭＳ 明朝" panose="02020609040205080304" pitchFamily="17" charset="-128"/>
              </a:rPr>
              <a:t>　　</a:t>
            </a:r>
            <a:r>
              <a:rPr lang="en-US" altLang="ja-JP" sz="800" dirty="0">
                <a:latin typeface="MS UI Gothic" panose="020B0600070205080204" pitchFamily="50" charset="-128"/>
                <a:ea typeface="ＭＳ 明朝" panose="02020609040205080304" pitchFamily="17" charset="-128"/>
              </a:rPr>
              <a:t>RESIDENCE CARD   </a:t>
            </a:r>
            <a:r>
              <a:rPr lang="ja-JP" altLang="en-US" sz="800" dirty="0">
                <a:latin typeface="MS UI Gothic" panose="020B0600070205080204" pitchFamily="50" charset="-128"/>
                <a:ea typeface="ＭＳ 明朝" panose="02020609040205080304" pitchFamily="17" charset="-128"/>
              </a:rPr>
              <a:t>　　　　     </a:t>
            </a:r>
            <a:r>
              <a:rPr lang="en-US" altLang="ja-JP" sz="800" dirty="0">
                <a:latin typeface="MS UI Gothic" panose="020B0600070205080204" pitchFamily="50" charset="-128"/>
                <a:ea typeface="ＭＳ 明朝" panose="02020609040205080304" pitchFamily="17" charset="-128"/>
              </a:rPr>
              <a:t>No.  </a:t>
            </a:r>
            <a:endParaRPr lang="en-US" altLang="ja-JP" sz="900" dirty="0">
              <a:latin typeface="Arial" panose="020B0604020202020204" pitchFamily="34" charset="0"/>
              <a:ea typeface="ＭＳ 明朝" panose="02020609040205080304" pitchFamily="17" charset="-128"/>
            </a:endParaRPr>
          </a:p>
          <a:p>
            <a:pPr eaLnBrk="1" hangingPunct="1">
              <a:spcBef>
                <a:spcPct val="0"/>
              </a:spcBef>
              <a:buClrTx/>
              <a:buSzTx/>
              <a:buFontTx/>
              <a:buNone/>
            </a:pPr>
            <a:endParaRPr lang="en-US" altLang="ja-JP" sz="900" dirty="0">
              <a:latin typeface="Arial" panose="020B0604020202020204" pitchFamily="34" charset="0"/>
              <a:ea typeface="ＭＳ 明朝" panose="02020609040205080304" pitchFamily="17" charset="-128"/>
            </a:endParaRPr>
          </a:p>
          <a:p>
            <a:pPr eaLnBrk="1" hangingPunct="1">
              <a:spcBef>
                <a:spcPct val="0"/>
              </a:spcBef>
              <a:buClrTx/>
              <a:buSzTx/>
              <a:buFontTx/>
              <a:buNone/>
            </a:pPr>
            <a:r>
              <a:rPr lang="ja-JP" altLang="en-US" sz="900" dirty="0">
                <a:latin typeface="Arial" panose="020B0604020202020204" pitchFamily="34" charset="0"/>
                <a:ea typeface="ＭＳ 明朝" panose="02020609040205080304" pitchFamily="17" charset="-128"/>
              </a:rPr>
              <a:t>氏　名　　立命　かん　　</a:t>
            </a:r>
          </a:p>
          <a:p>
            <a:pPr eaLnBrk="1" hangingPunct="1">
              <a:spcBef>
                <a:spcPct val="0"/>
              </a:spcBef>
              <a:buClrTx/>
              <a:buSzTx/>
              <a:buFontTx/>
              <a:buNone/>
            </a:pPr>
            <a:r>
              <a:rPr lang="en-US" altLang="ja-JP" sz="900" dirty="0">
                <a:latin typeface="Arial" panose="020B0604020202020204" pitchFamily="34" charset="0"/>
                <a:ea typeface="ＭＳ 明朝" panose="02020609040205080304" pitchFamily="17" charset="-128"/>
              </a:rPr>
              <a:t>NAME    </a:t>
            </a:r>
            <a:r>
              <a:rPr lang="en-US" altLang="ja-JP" sz="1000" dirty="0">
                <a:latin typeface="Arial" panose="020B0604020202020204" pitchFamily="34" charset="0"/>
                <a:ea typeface="HGｺﾞｼｯｸE" panose="020B0909000000000000" pitchFamily="49" charset="-128"/>
              </a:rPr>
              <a:t>RITSUMEI  KAN</a:t>
            </a:r>
            <a:r>
              <a:rPr lang="en-US" altLang="ja-JP" sz="900" dirty="0">
                <a:latin typeface="Arial" panose="020B0604020202020204" pitchFamily="34" charset="0"/>
                <a:ea typeface="ＭＳ 明朝" panose="02020609040205080304" pitchFamily="17" charset="-128"/>
              </a:rPr>
              <a:t> 		</a:t>
            </a:r>
            <a:r>
              <a:rPr lang="ja-JP" altLang="en-US" sz="900" dirty="0">
                <a:latin typeface="Arial" panose="020B0604020202020204" pitchFamily="34" charset="0"/>
                <a:ea typeface="ＭＳ 明朝" panose="02020609040205080304" pitchFamily="17" charset="-128"/>
              </a:rPr>
              <a:t>　　　　				</a:t>
            </a:r>
          </a:p>
          <a:p>
            <a:pPr eaLnBrk="1" hangingPunct="1">
              <a:spcBef>
                <a:spcPct val="0"/>
              </a:spcBef>
              <a:buClrTx/>
              <a:buSzTx/>
              <a:buFontTx/>
              <a:buNone/>
            </a:pPr>
            <a:r>
              <a:rPr lang="ja-JP" altLang="en-US" sz="900" dirty="0">
                <a:latin typeface="Arial" panose="020B0604020202020204" pitchFamily="34" charset="0"/>
                <a:ea typeface="ＭＳ 明朝" panose="02020609040205080304" pitchFamily="17" charset="-128"/>
              </a:rPr>
              <a:t>生年月日　　　</a:t>
            </a:r>
            <a:r>
              <a:rPr lang="ja-JP" altLang="en-US" sz="1000" dirty="0">
                <a:latin typeface="Arial" panose="020B0604020202020204" pitchFamily="34" charset="0"/>
                <a:ea typeface="ＭＳ 明朝" panose="02020609040205080304" pitchFamily="17" charset="-128"/>
              </a:rPr>
              <a:t>　</a:t>
            </a:r>
            <a:r>
              <a:rPr lang="en-US" altLang="ja-JP" sz="1000" b="1" dirty="0">
                <a:latin typeface="Arial" panose="020B0604020202020204" pitchFamily="34" charset="0"/>
                <a:ea typeface="ＭＳ 明朝" panose="02020609040205080304" pitchFamily="17" charset="-128"/>
              </a:rPr>
              <a:t>2010</a:t>
            </a:r>
            <a:r>
              <a:rPr lang="ja-JP" altLang="en-US" sz="1000" b="1" dirty="0">
                <a:latin typeface="Arial" panose="020B0604020202020204" pitchFamily="34" charset="0"/>
                <a:ea typeface="ＭＳ 明朝" panose="02020609040205080304" pitchFamily="17" charset="-128"/>
              </a:rPr>
              <a:t>年</a:t>
            </a:r>
            <a:r>
              <a:rPr lang="en-US" altLang="ja-JP" sz="1000" b="1" dirty="0">
                <a:latin typeface="Arial" panose="020B0604020202020204" pitchFamily="34" charset="0"/>
                <a:ea typeface="ＭＳ 明朝" panose="02020609040205080304" pitchFamily="17" charset="-128"/>
              </a:rPr>
              <a:t>11</a:t>
            </a:r>
            <a:r>
              <a:rPr lang="ja-JP" altLang="en-US" sz="1000" b="1" dirty="0">
                <a:latin typeface="Arial" panose="020B0604020202020204" pitchFamily="34" charset="0"/>
                <a:ea typeface="ＭＳ 明朝" panose="02020609040205080304" pitchFamily="17" charset="-128"/>
              </a:rPr>
              <a:t>月</a:t>
            </a:r>
            <a:r>
              <a:rPr lang="en-US" altLang="ja-JP" sz="1000" b="1" dirty="0">
                <a:latin typeface="Arial" panose="020B0604020202020204" pitchFamily="34" charset="0"/>
                <a:ea typeface="ＭＳ 明朝" panose="02020609040205080304" pitchFamily="17" charset="-128"/>
              </a:rPr>
              <a:t>10</a:t>
            </a:r>
            <a:r>
              <a:rPr lang="ja-JP" altLang="en-US" sz="1000" b="1" dirty="0">
                <a:latin typeface="Arial" panose="020B0604020202020204" pitchFamily="34" charset="0"/>
                <a:ea typeface="ＭＳ 明朝" panose="02020609040205080304" pitchFamily="17" charset="-128"/>
              </a:rPr>
              <a:t>日</a:t>
            </a:r>
            <a:r>
              <a:rPr lang="ja-JP" altLang="en-US" sz="900" dirty="0">
                <a:latin typeface="Arial" panose="020B0604020202020204" pitchFamily="34" charset="0"/>
                <a:ea typeface="ＭＳ 明朝" panose="02020609040205080304" pitchFamily="17" charset="-128"/>
              </a:rPr>
              <a:t>      性別　</a:t>
            </a:r>
            <a:r>
              <a:rPr lang="ja-JP" altLang="en-US" sz="1000" b="1" dirty="0">
                <a:latin typeface="Arial" panose="020B0604020202020204" pitchFamily="34" charset="0"/>
                <a:ea typeface="ＭＳ 明朝" panose="02020609040205080304" pitchFamily="17" charset="-128"/>
              </a:rPr>
              <a:t>男 </a:t>
            </a:r>
            <a:r>
              <a:rPr lang="en-US" altLang="ja-JP" sz="1000" b="1" dirty="0">
                <a:latin typeface="Arial" panose="020B0604020202020204" pitchFamily="34" charset="0"/>
                <a:ea typeface="ＭＳ 明朝" panose="02020609040205080304" pitchFamily="17" charset="-128"/>
              </a:rPr>
              <a:t>M</a:t>
            </a:r>
            <a:r>
              <a:rPr lang="en-US" altLang="ja-JP" sz="900" dirty="0">
                <a:latin typeface="Arial" panose="020B0604020202020204" pitchFamily="34" charset="0"/>
                <a:ea typeface="ＭＳ 明朝" panose="02020609040205080304" pitchFamily="17" charset="-128"/>
              </a:rPr>
              <a:t>      </a:t>
            </a:r>
            <a:r>
              <a:rPr lang="ja-JP" altLang="en-US" sz="900" dirty="0">
                <a:latin typeface="Arial" panose="020B0604020202020204" pitchFamily="34" charset="0"/>
                <a:ea typeface="ＭＳ 明朝" panose="02020609040205080304" pitchFamily="17" charset="-128"/>
              </a:rPr>
              <a:t>国籍・地域　○</a:t>
            </a:r>
            <a:r>
              <a:rPr lang="en-US" altLang="ja-JP" sz="900" dirty="0">
                <a:latin typeface="Arial" panose="020B0604020202020204" pitchFamily="34" charset="0"/>
                <a:ea typeface="ＭＳ 明朝" panose="02020609040205080304" pitchFamily="17" charset="-128"/>
              </a:rPr>
              <a:t>×</a:t>
            </a:r>
            <a:r>
              <a:rPr lang="ja-JP" altLang="en-US" sz="1000" b="1" dirty="0">
                <a:latin typeface="Arial" panose="020B0604020202020204" pitchFamily="34" charset="0"/>
                <a:ea typeface="ＭＳ 明朝" panose="02020609040205080304" pitchFamily="17" charset="-128"/>
              </a:rPr>
              <a:t>国</a:t>
            </a:r>
          </a:p>
          <a:p>
            <a:pPr eaLnBrk="1" hangingPunct="1">
              <a:spcBef>
                <a:spcPct val="0"/>
              </a:spcBef>
              <a:buClrTx/>
              <a:buSzTx/>
              <a:buFontTx/>
              <a:buNone/>
            </a:pPr>
            <a:r>
              <a:rPr lang="en-US" altLang="ja-JP" sz="900" dirty="0">
                <a:latin typeface="Arial" panose="020B0604020202020204" pitchFamily="34" charset="0"/>
                <a:ea typeface="ＭＳ 明朝" panose="02020609040205080304" pitchFamily="17" charset="-128"/>
              </a:rPr>
              <a:t>DATE OF BIRTH           Y     M      D	      SEX                  NATIONALITY/REGION	        </a:t>
            </a:r>
            <a:r>
              <a:rPr lang="ja-JP" altLang="en-US" sz="900" dirty="0">
                <a:latin typeface="Arial" panose="020B0604020202020204" pitchFamily="34" charset="0"/>
                <a:ea typeface="ＭＳ 明朝" panose="02020609040205080304" pitchFamily="17" charset="-128"/>
              </a:rPr>
              <a:t>　</a:t>
            </a:r>
          </a:p>
          <a:p>
            <a:pPr eaLnBrk="1" hangingPunct="1">
              <a:spcBef>
                <a:spcPct val="0"/>
              </a:spcBef>
              <a:buClrTx/>
              <a:buSzTx/>
              <a:buFontTx/>
              <a:buNone/>
            </a:pPr>
            <a:endParaRPr lang="ja-JP" altLang="en-US" sz="900" dirty="0">
              <a:latin typeface="Arial" panose="020B0604020202020204" pitchFamily="34" charset="0"/>
              <a:ea typeface="ＭＳ 明朝" panose="02020609040205080304" pitchFamily="17" charset="-128"/>
            </a:endParaRPr>
          </a:p>
          <a:p>
            <a:pPr eaLnBrk="1" hangingPunct="1">
              <a:spcBef>
                <a:spcPct val="0"/>
              </a:spcBef>
              <a:buClrTx/>
              <a:buSzTx/>
              <a:buFontTx/>
              <a:buNone/>
            </a:pPr>
            <a:r>
              <a:rPr lang="ja-JP" altLang="en-US" sz="900" dirty="0">
                <a:latin typeface="Arial" panose="020B0604020202020204" pitchFamily="34" charset="0"/>
                <a:ea typeface="ＭＳ 明朝" panose="02020609040205080304" pitchFamily="17" charset="-128"/>
              </a:rPr>
              <a:t>居住地　京都府京都市北区等持院</a:t>
            </a:r>
            <a:r>
              <a:rPr lang="en-US" altLang="ja-JP" sz="900" dirty="0">
                <a:latin typeface="Arial" panose="020B0604020202020204" pitchFamily="34" charset="0"/>
                <a:ea typeface="ＭＳ 明朝" panose="02020609040205080304" pitchFamily="17" charset="-128"/>
              </a:rPr>
              <a:t>56-1</a:t>
            </a:r>
            <a:r>
              <a:rPr lang="ja-JP" altLang="en-US" sz="900" dirty="0">
                <a:latin typeface="Arial" panose="020B0604020202020204" pitchFamily="34" charset="0"/>
                <a:ea typeface="ＭＳ 明朝" panose="02020609040205080304" pitchFamily="17" charset="-128"/>
              </a:rPr>
              <a:t>　</a:t>
            </a:r>
          </a:p>
          <a:p>
            <a:pPr eaLnBrk="1" hangingPunct="1">
              <a:spcBef>
                <a:spcPct val="0"/>
              </a:spcBef>
              <a:buClrTx/>
              <a:buSzTx/>
              <a:buFontTx/>
              <a:buNone/>
            </a:pPr>
            <a:r>
              <a:rPr lang="ja-JP" altLang="en-US" sz="900" dirty="0">
                <a:latin typeface="Arial" panose="020B0604020202020204" pitchFamily="34" charset="0"/>
                <a:ea typeface="ＭＳ 明朝" panose="02020609040205080304" pitchFamily="17" charset="-128"/>
              </a:rPr>
              <a:t>		</a:t>
            </a:r>
          </a:p>
          <a:p>
            <a:pPr eaLnBrk="1" hangingPunct="1">
              <a:spcBef>
                <a:spcPct val="0"/>
              </a:spcBef>
              <a:buClrTx/>
              <a:buSzTx/>
              <a:buFontTx/>
              <a:buNone/>
            </a:pPr>
            <a:r>
              <a:rPr lang="ja-JP" altLang="en-US" sz="900" dirty="0">
                <a:latin typeface="Arial" panose="020B0604020202020204" pitchFamily="34" charset="0"/>
                <a:ea typeface="ＭＳ 明朝" panose="02020609040205080304" pitchFamily="17" charset="-128"/>
              </a:rPr>
              <a:t>在留資格　留学</a:t>
            </a:r>
          </a:p>
          <a:p>
            <a:pPr eaLnBrk="1" hangingPunct="1">
              <a:spcBef>
                <a:spcPct val="0"/>
              </a:spcBef>
              <a:buClrTx/>
              <a:buSzTx/>
              <a:buFontTx/>
              <a:buNone/>
            </a:pPr>
            <a:r>
              <a:rPr lang="en-US" altLang="ja-JP" sz="800" dirty="0">
                <a:latin typeface="Arial" panose="020B0604020202020204" pitchFamily="34" charset="0"/>
                <a:ea typeface="ＭＳ 明朝" panose="02020609040205080304" pitchFamily="17" charset="-128"/>
              </a:rPr>
              <a:t>STATUS      College Student         </a:t>
            </a:r>
            <a:r>
              <a:rPr lang="ja-JP" altLang="en-US" sz="900" dirty="0">
                <a:latin typeface="Arial" panose="020B0604020202020204" pitchFamily="34" charset="0"/>
                <a:ea typeface="ＭＳ 明朝" panose="02020609040205080304" pitchFamily="17" charset="-128"/>
              </a:rPr>
              <a:t>就労制限の有無　</a:t>
            </a:r>
            <a:r>
              <a:rPr lang="ja-JP" altLang="en-US" sz="1200" b="1" dirty="0">
                <a:latin typeface="Arial" panose="020B0604020202020204" pitchFamily="34" charset="0"/>
                <a:ea typeface="ＭＳ 明朝" panose="02020609040205080304" pitchFamily="17" charset="-128"/>
              </a:rPr>
              <a:t>就労不可</a:t>
            </a:r>
          </a:p>
          <a:p>
            <a:pPr eaLnBrk="1" hangingPunct="1">
              <a:spcBef>
                <a:spcPct val="0"/>
              </a:spcBef>
              <a:buClrTx/>
              <a:buSzTx/>
              <a:buFontTx/>
              <a:buNone/>
            </a:pPr>
            <a:endParaRPr lang="ja-JP" altLang="en-US" sz="900" b="1" dirty="0">
              <a:latin typeface="Arial" panose="020B0604020202020204" pitchFamily="34" charset="0"/>
              <a:ea typeface="ＭＳ 明朝" panose="02020609040205080304" pitchFamily="17" charset="-128"/>
            </a:endParaRPr>
          </a:p>
          <a:p>
            <a:pPr eaLnBrk="1" hangingPunct="1">
              <a:spcBef>
                <a:spcPct val="0"/>
              </a:spcBef>
              <a:buClrTx/>
              <a:buSzTx/>
              <a:buFontTx/>
              <a:buNone/>
            </a:pPr>
            <a:r>
              <a:rPr lang="ja-JP" altLang="en-US" sz="900" dirty="0">
                <a:latin typeface="Arial" panose="020B0604020202020204" pitchFamily="34" charset="0"/>
                <a:ea typeface="ＭＳ 明朝" panose="02020609040205080304" pitchFamily="17" charset="-128"/>
              </a:rPr>
              <a:t>在留期間（満了日）　　　</a:t>
            </a:r>
          </a:p>
          <a:p>
            <a:pPr eaLnBrk="1" hangingPunct="1">
              <a:spcBef>
                <a:spcPct val="0"/>
              </a:spcBef>
              <a:buClrTx/>
              <a:buSzTx/>
              <a:buFontTx/>
              <a:buNone/>
            </a:pPr>
            <a:r>
              <a:rPr lang="en-US" altLang="ja-JP" sz="800" dirty="0">
                <a:latin typeface="Arial" panose="020B0604020202020204" pitchFamily="34" charset="0"/>
                <a:ea typeface="ＭＳ Ｐゴシック" panose="020B0600070205080204" pitchFamily="50" charset="-128"/>
              </a:rPr>
              <a:t>PERIOD OF STAY                 </a:t>
            </a:r>
            <a:r>
              <a:rPr lang="en-US" altLang="ja-JP" sz="1200" b="1" dirty="0">
                <a:latin typeface="ＭＳ 明朝" panose="02020609040205080304" pitchFamily="17" charset="-128"/>
                <a:ea typeface="ＭＳ 明朝" panose="02020609040205080304" pitchFamily="17" charset="-128"/>
              </a:rPr>
              <a:t>2</a:t>
            </a:r>
            <a:r>
              <a:rPr lang="ja-JP" altLang="en-US" sz="1200" b="1" dirty="0">
                <a:latin typeface="ＭＳ 明朝" panose="02020609040205080304" pitchFamily="17" charset="-128"/>
                <a:ea typeface="ＭＳ 明朝" panose="02020609040205080304" pitchFamily="17" charset="-128"/>
              </a:rPr>
              <a:t>年 </a:t>
            </a:r>
            <a:r>
              <a:rPr lang="en-US" altLang="ja-JP" sz="1200" b="1" dirty="0">
                <a:latin typeface="ＭＳ 明朝" panose="02020609040205080304" pitchFamily="17" charset="-128"/>
                <a:ea typeface="ＭＳ 明朝" panose="02020609040205080304" pitchFamily="17" charset="-128"/>
              </a:rPr>
              <a:t>3</a:t>
            </a:r>
            <a:r>
              <a:rPr lang="ja-JP" altLang="en-US" sz="1200" b="1" dirty="0">
                <a:latin typeface="ＭＳ 明朝" panose="02020609040205080304" pitchFamily="17" charset="-128"/>
                <a:ea typeface="ＭＳ 明朝" panose="02020609040205080304" pitchFamily="17" charset="-128"/>
              </a:rPr>
              <a:t>月　（</a:t>
            </a:r>
            <a:r>
              <a:rPr lang="en-US" altLang="ja-JP" sz="1200" b="1" u="sng" dirty="0">
                <a:latin typeface="ＭＳ 明朝" panose="02020609040205080304" pitchFamily="17" charset="-128"/>
                <a:ea typeface="ＭＳ 明朝" panose="02020609040205080304" pitchFamily="17" charset="-128"/>
              </a:rPr>
              <a:t>2023</a:t>
            </a:r>
            <a:r>
              <a:rPr lang="ja-JP" altLang="en-US" sz="1200" b="1" u="sng" dirty="0">
                <a:latin typeface="ＭＳ 明朝" panose="02020609040205080304" pitchFamily="17" charset="-128"/>
                <a:ea typeface="ＭＳ 明朝" panose="02020609040205080304" pitchFamily="17" charset="-128"/>
              </a:rPr>
              <a:t>年</a:t>
            </a:r>
            <a:r>
              <a:rPr lang="en-US" altLang="ja-JP" sz="1200" b="1" u="sng" dirty="0">
                <a:latin typeface="ＭＳ 明朝" panose="02020609040205080304" pitchFamily="17" charset="-128"/>
                <a:ea typeface="ＭＳ 明朝" panose="02020609040205080304" pitchFamily="17" charset="-128"/>
              </a:rPr>
              <a:t>6</a:t>
            </a:r>
            <a:r>
              <a:rPr lang="ja-JP" altLang="en-US" sz="1200" b="1" u="sng" dirty="0">
                <a:latin typeface="ＭＳ 明朝" panose="02020609040205080304" pitchFamily="17" charset="-128"/>
                <a:ea typeface="ＭＳ 明朝" panose="02020609040205080304" pitchFamily="17" charset="-128"/>
              </a:rPr>
              <a:t>月</a:t>
            </a:r>
            <a:r>
              <a:rPr lang="en-US" altLang="ja-JP" sz="1200" b="1" u="sng" dirty="0">
                <a:latin typeface="ＭＳ 明朝" panose="02020609040205080304" pitchFamily="17" charset="-128"/>
                <a:ea typeface="ＭＳ 明朝" panose="02020609040205080304" pitchFamily="17" charset="-128"/>
              </a:rPr>
              <a:t>14</a:t>
            </a:r>
            <a:r>
              <a:rPr lang="ja-JP" altLang="en-US" sz="1200" b="1" u="sng" dirty="0">
                <a:latin typeface="ＭＳ 明朝" panose="02020609040205080304" pitchFamily="17" charset="-128"/>
                <a:ea typeface="ＭＳ 明朝" panose="02020609040205080304" pitchFamily="17" charset="-128"/>
              </a:rPr>
              <a:t>日</a:t>
            </a:r>
            <a:r>
              <a:rPr lang="ja-JP" altLang="en-US" sz="1200" b="1" dirty="0">
                <a:latin typeface="ＭＳ 明朝" panose="02020609040205080304" pitchFamily="17" charset="-128"/>
                <a:ea typeface="ＭＳ 明朝" panose="02020609040205080304" pitchFamily="17" charset="-128"/>
              </a:rPr>
              <a:t>）</a:t>
            </a:r>
          </a:p>
          <a:p>
            <a:pPr eaLnBrk="1" hangingPunct="1">
              <a:spcBef>
                <a:spcPct val="0"/>
              </a:spcBef>
              <a:buClrTx/>
              <a:buSzTx/>
              <a:buFontTx/>
              <a:buNone/>
            </a:pPr>
            <a:r>
              <a:rPr lang="en-US" altLang="ja-JP" sz="800" dirty="0">
                <a:latin typeface="Arial" panose="020B0604020202020204" pitchFamily="34" charset="0"/>
                <a:ea typeface="ＭＳ Ｐゴシック" panose="020B0600070205080204" pitchFamily="50" charset="-128"/>
              </a:rPr>
              <a:t>(DATE OF EXPIRATION)</a:t>
            </a:r>
            <a:r>
              <a:rPr lang="ja-JP" altLang="en-US" sz="800" dirty="0">
                <a:latin typeface="Arial" panose="020B0604020202020204" pitchFamily="34" charset="0"/>
                <a:ea typeface="ＭＳ Ｐゴシック" panose="020B0600070205080204" pitchFamily="50" charset="-128"/>
              </a:rPr>
              <a:t>　　　　</a:t>
            </a:r>
            <a:r>
              <a:rPr lang="en-US" altLang="ja-JP" sz="800" dirty="0">
                <a:latin typeface="Arial" panose="020B0604020202020204" pitchFamily="34" charset="0"/>
                <a:ea typeface="ＭＳ Ｐゴシック" panose="020B0600070205080204" pitchFamily="50" charset="-128"/>
              </a:rPr>
              <a:t>Y      M                        Y    M       D</a:t>
            </a:r>
          </a:p>
          <a:p>
            <a:pPr eaLnBrk="1" hangingPunct="1">
              <a:spcBef>
                <a:spcPct val="0"/>
              </a:spcBef>
              <a:buClrTx/>
              <a:buSzTx/>
              <a:buFontTx/>
              <a:buNone/>
            </a:pPr>
            <a:endParaRPr lang="en-US" altLang="ja-JP" sz="600" dirty="0">
              <a:latin typeface="Arial" panose="020B0604020202020204" pitchFamily="34" charset="0"/>
              <a:ea typeface="ＭＳ Ｐゴシック" panose="020B0600070205080204" pitchFamily="50" charset="-128"/>
            </a:endParaRPr>
          </a:p>
          <a:p>
            <a:pPr eaLnBrk="1" hangingPunct="1">
              <a:spcBef>
                <a:spcPct val="0"/>
              </a:spcBef>
              <a:buClrTx/>
              <a:buSzTx/>
              <a:buFontTx/>
              <a:buNone/>
            </a:pPr>
            <a:r>
              <a:rPr lang="ja-JP" altLang="en-US" sz="900" dirty="0">
                <a:latin typeface="ＭＳ 明朝" panose="02020609040205080304" pitchFamily="17" charset="-128"/>
                <a:ea typeface="ＭＳ 明朝" panose="02020609040205080304" pitchFamily="17" charset="-128"/>
              </a:rPr>
              <a:t>許可の種類　在留期間更新許可（大阪入国管理局長） 　</a:t>
            </a:r>
          </a:p>
          <a:p>
            <a:pPr eaLnBrk="1" hangingPunct="1">
              <a:spcBef>
                <a:spcPct val="0"/>
              </a:spcBef>
              <a:buClrTx/>
              <a:buSzTx/>
              <a:buFontTx/>
              <a:buNone/>
            </a:pPr>
            <a:r>
              <a:rPr lang="ja-JP" altLang="en-US" sz="900" dirty="0">
                <a:latin typeface="ＭＳ 明朝" panose="02020609040205080304" pitchFamily="17" charset="-128"/>
                <a:ea typeface="ＭＳ 明朝" panose="02020609040205080304" pitchFamily="17" charset="-128"/>
              </a:rPr>
              <a:t>許可年月日　</a:t>
            </a:r>
            <a:r>
              <a:rPr lang="en-US" altLang="ja-JP" sz="900" dirty="0">
                <a:latin typeface="ＭＳ 明朝" panose="02020609040205080304" pitchFamily="17" charset="-128"/>
                <a:ea typeface="ＭＳ 明朝" panose="02020609040205080304" pitchFamily="17" charset="-128"/>
              </a:rPr>
              <a:t>2021</a:t>
            </a:r>
            <a:r>
              <a:rPr lang="ja-JP" altLang="en-US" sz="900" dirty="0">
                <a:latin typeface="ＭＳ 明朝" panose="02020609040205080304" pitchFamily="17" charset="-128"/>
                <a:ea typeface="ＭＳ 明朝" panose="02020609040205080304" pitchFamily="17" charset="-128"/>
              </a:rPr>
              <a:t>年</a:t>
            </a:r>
            <a:r>
              <a:rPr lang="en-US" altLang="ja-JP" sz="900" dirty="0">
                <a:latin typeface="ＭＳ 明朝" panose="02020609040205080304" pitchFamily="17" charset="-128"/>
                <a:ea typeface="ＭＳ 明朝" panose="02020609040205080304" pitchFamily="17" charset="-128"/>
              </a:rPr>
              <a:t>6</a:t>
            </a:r>
            <a:r>
              <a:rPr lang="ja-JP" altLang="en-US" sz="900" dirty="0">
                <a:latin typeface="ＭＳ 明朝" panose="02020609040205080304" pitchFamily="17" charset="-128"/>
                <a:ea typeface="ＭＳ 明朝" panose="02020609040205080304" pitchFamily="17" charset="-128"/>
              </a:rPr>
              <a:t>月</a:t>
            </a:r>
            <a:r>
              <a:rPr lang="en-US" altLang="ja-JP" sz="900" dirty="0">
                <a:latin typeface="ＭＳ 明朝" panose="02020609040205080304" pitchFamily="17" charset="-128"/>
                <a:ea typeface="ＭＳ 明朝" panose="02020609040205080304" pitchFamily="17" charset="-128"/>
              </a:rPr>
              <a:t>14</a:t>
            </a:r>
            <a:r>
              <a:rPr lang="ja-JP" altLang="en-US" sz="900" dirty="0">
                <a:latin typeface="ＭＳ 明朝" panose="02020609040205080304" pitchFamily="17" charset="-128"/>
                <a:ea typeface="ＭＳ 明朝" panose="02020609040205080304" pitchFamily="17" charset="-128"/>
              </a:rPr>
              <a:t>日　　　交付年月日　</a:t>
            </a:r>
            <a:r>
              <a:rPr lang="en-US" altLang="ja-JP" sz="900" dirty="0">
                <a:latin typeface="ＭＳ 明朝" panose="02020609040205080304" pitchFamily="17" charset="-128"/>
                <a:ea typeface="ＭＳ 明朝" panose="02020609040205080304" pitchFamily="17" charset="-128"/>
              </a:rPr>
              <a:t>2021</a:t>
            </a:r>
            <a:r>
              <a:rPr lang="ja-JP" altLang="en-US" sz="900" dirty="0">
                <a:latin typeface="ＭＳ 明朝" panose="02020609040205080304" pitchFamily="17" charset="-128"/>
                <a:ea typeface="ＭＳ 明朝" panose="02020609040205080304" pitchFamily="17" charset="-128"/>
              </a:rPr>
              <a:t>年</a:t>
            </a:r>
            <a:r>
              <a:rPr lang="en-US" altLang="ja-JP" sz="900" dirty="0">
                <a:latin typeface="ＭＳ 明朝" panose="02020609040205080304" pitchFamily="17" charset="-128"/>
                <a:ea typeface="ＭＳ 明朝" panose="02020609040205080304" pitchFamily="17" charset="-128"/>
              </a:rPr>
              <a:t>6</a:t>
            </a:r>
            <a:r>
              <a:rPr lang="ja-JP" altLang="en-US" sz="900" dirty="0">
                <a:latin typeface="ＭＳ 明朝" panose="02020609040205080304" pitchFamily="17" charset="-128"/>
                <a:ea typeface="ＭＳ 明朝" panose="02020609040205080304" pitchFamily="17" charset="-128"/>
              </a:rPr>
              <a:t>月</a:t>
            </a:r>
            <a:r>
              <a:rPr lang="en-US" altLang="ja-JP" sz="900" dirty="0">
                <a:latin typeface="ＭＳ 明朝" panose="02020609040205080304" pitchFamily="17" charset="-128"/>
                <a:ea typeface="ＭＳ 明朝" panose="02020609040205080304" pitchFamily="17" charset="-128"/>
              </a:rPr>
              <a:t>14</a:t>
            </a:r>
            <a:r>
              <a:rPr lang="ja-JP" altLang="en-US" sz="900" dirty="0">
                <a:latin typeface="ＭＳ 明朝" panose="02020609040205080304" pitchFamily="17" charset="-128"/>
                <a:ea typeface="ＭＳ 明朝" panose="02020609040205080304" pitchFamily="17" charset="-128"/>
              </a:rPr>
              <a:t>日</a:t>
            </a:r>
            <a:endParaRPr lang="en-US" altLang="ja-JP" sz="900" dirty="0">
              <a:latin typeface="ＭＳ 明朝" panose="02020609040205080304" pitchFamily="17" charset="-128"/>
              <a:ea typeface="ＭＳ 明朝" panose="02020609040205080304" pitchFamily="17" charset="-128"/>
            </a:endParaRPr>
          </a:p>
          <a:p>
            <a:pPr eaLnBrk="1" hangingPunct="1">
              <a:spcBef>
                <a:spcPct val="0"/>
              </a:spcBef>
              <a:buClrTx/>
              <a:buSzTx/>
              <a:buFontTx/>
              <a:buNone/>
            </a:pPr>
            <a:r>
              <a:rPr lang="ja-JP" altLang="en-US" sz="1000" dirty="0">
                <a:latin typeface="ＭＳ 明朝" panose="02020609040205080304" pitchFamily="17" charset="-128"/>
                <a:ea typeface="ＭＳ 明朝" panose="02020609040205080304" pitchFamily="17" charset="-128"/>
              </a:rPr>
              <a:t>このカードは　</a:t>
            </a:r>
            <a:r>
              <a:rPr lang="en-US" altLang="ja-JP" sz="1000" u="sng" dirty="0">
                <a:latin typeface="ＭＳ 明朝" panose="02020609040205080304" pitchFamily="17" charset="-128"/>
                <a:ea typeface="ＭＳ 明朝" panose="02020609040205080304" pitchFamily="17" charset="-128"/>
              </a:rPr>
              <a:t>2023</a:t>
            </a:r>
            <a:r>
              <a:rPr lang="ja-JP" altLang="en-US" sz="1000" u="sng" dirty="0">
                <a:latin typeface="ＭＳ 明朝" panose="02020609040205080304" pitchFamily="17" charset="-128"/>
                <a:ea typeface="ＭＳ 明朝" panose="02020609040205080304" pitchFamily="17" charset="-128"/>
              </a:rPr>
              <a:t>年</a:t>
            </a:r>
            <a:r>
              <a:rPr lang="en-US" altLang="ja-JP" sz="1000" u="sng" dirty="0">
                <a:latin typeface="ＭＳ 明朝" panose="02020609040205080304" pitchFamily="17" charset="-128"/>
                <a:ea typeface="ＭＳ 明朝" panose="02020609040205080304" pitchFamily="17" charset="-128"/>
              </a:rPr>
              <a:t>9</a:t>
            </a:r>
            <a:r>
              <a:rPr lang="ja-JP" altLang="en-US" sz="1000" u="sng" dirty="0">
                <a:latin typeface="ＭＳ 明朝" panose="02020609040205080304" pitchFamily="17" charset="-128"/>
                <a:ea typeface="ＭＳ 明朝" panose="02020609040205080304" pitchFamily="17" charset="-128"/>
              </a:rPr>
              <a:t>月</a:t>
            </a:r>
            <a:r>
              <a:rPr lang="en-US" altLang="ja-JP" sz="1000" u="sng" dirty="0">
                <a:latin typeface="ＭＳ 明朝" panose="02020609040205080304" pitchFamily="17" charset="-128"/>
                <a:ea typeface="ＭＳ 明朝" panose="02020609040205080304" pitchFamily="17" charset="-128"/>
              </a:rPr>
              <a:t>14</a:t>
            </a:r>
            <a:r>
              <a:rPr lang="ja-JP" altLang="en-US" sz="1000" u="sng" dirty="0">
                <a:latin typeface="ＭＳ 明朝" panose="02020609040205080304" pitchFamily="17" charset="-128"/>
                <a:ea typeface="ＭＳ 明朝" panose="02020609040205080304" pitchFamily="17" charset="-128"/>
              </a:rPr>
              <a:t>日まで有効</a:t>
            </a:r>
            <a:r>
              <a:rPr lang="ja-JP" altLang="en-US" sz="1000" dirty="0">
                <a:latin typeface="ＭＳ 明朝" panose="02020609040205080304" pitchFamily="17" charset="-128"/>
                <a:ea typeface="ＭＳ 明朝" panose="02020609040205080304" pitchFamily="17" charset="-128"/>
              </a:rPr>
              <a:t>　です。　　　　 　</a:t>
            </a:r>
            <a:r>
              <a:rPr lang="ja-JP" altLang="en-US" sz="1000" b="1" dirty="0">
                <a:latin typeface="HGS行書体" panose="03000600000000000000" pitchFamily="66" charset="-128"/>
                <a:ea typeface="HGS行書体" panose="03000600000000000000" pitchFamily="66" charset="-128"/>
              </a:rPr>
              <a:t>法務大臣　</a:t>
            </a:r>
          </a:p>
          <a:p>
            <a:pPr eaLnBrk="1" hangingPunct="1">
              <a:spcBef>
                <a:spcPct val="0"/>
              </a:spcBef>
              <a:buClrTx/>
              <a:buSzTx/>
              <a:buFontTx/>
              <a:buNone/>
            </a:pPr>
            <a:endParaRPr lang="ja-JP" altLang="en-US" sz="1000" b="1" dirty="0">
              <a:latin typeface="HGS行書体" panose="03000600000000000000" pitchFamily="66" charset="-128"/>
              <a:ea typeface="HGS行書体" panose="03000600000000000000" pitchFamily="66" charset="-128"/>
            </a:endParaRPr>
          </a:p>
          <a:p>
            <a:pPr eaLnBrk="1" hangingPunct="1">
              <a:spcBef>
                <a:spcPct val="0"/>
              </a:spcBef>
              <a:buClrTx/>
              <a:buSzTx/>
              <a:buFontTx/>
              <a:buNone/>
            </a:pPr>
            <a:r>
              <a:rPr lang="ja-JP" altLang="en-US" sz="900" dirty="0">
                <a:latin typeface="Arial" panose="020B0604020202020204" pitchFamily="34" charset="0"/>
                <a:ea typeface="ＭＳ 明朝" panose="02020609040205080304" pitchFamily="17" charset="-128"/>
              </a:rPr>
              <a:t>	　　	</a:t>
            </a:r>
          </a:p>
        </p:txBody>
      </p:sp>
      <p:sp>
        <p:nvSpPr>
          <p:cNvPr id="15367" name="Rectangle 3"/>
          <p:cNvSpPr>
            <a:spLocks noGrp="1" noChangeArrowheads="1"/>
          </p:cNvSpPr>
          <p:nvPr>
            <p:ph sz="half" idx="1"/>
          </p:nvPr>
        </p:nvSpPr>
        <p:spPr>
          <a:xfrm>
            <a:off x="1715899" y="4275673"/>
            <a:ext cx="1190875" cy="520687"/>
          </a:xfrm>
        </p:spPr>
        <p:txBody>
          <a:bodyPr>
            <a:normAutofit/>
          </a:bodyPr>
          <a:lstStyle/>
          <a:p>
            <a:pPr algn="ctr" eaLnBrk="1" hangingPunct="1">
              <a:buFont typeface="Wingdings" panose="05000000000000000000" pitchFamily="2" charset="2"/>
              <a:buNone/>
            </a:pPr>
            <a:r>
              <a:rPr lang="ja-JP" altLang="en-US" sz="2400">
                <a:solidFill>
                  <a:schemeClr val="hlink"/>
                </a:solidFill>
              </a:rPr>
              <a:t>見本</a:t>
            </a:r>
          </a:p>
        </p:txBody>
      </p:sp>
      <p:sp>
        <p:nvSpPr>
          <p:cNvPr id="15364" name="Rectangle 15"/>
          <p:cNvSpPr>
            <a:spLocks noChangeArrowheads="1"/>
          </p:cNvSpPr>
          <p:nvPr/>
        </p:nvSpPr>
        <p:spPr bwMode="auto">
          <a:xfrm>
            <a:off x="130689" y="3844156"/>
            <a:ext cx="4416766" cy="438150"/>
          </a:xfrm>
          <a:prstGeom prst="rect">
            <a:avLst/>
          </a:prstGeom>
          <a:solidFill>
            <a:srgbClr val="99CCFF">
              <a:alpha val="39000"/>
            </a:srgbClr>
          </a:solidFill>
          <a:ln>
            <a:noFill/>
          </a:ln>
          <a:effectLst/>
          <a:extLst/>
        </p:spPr>
        <p:txBody>
          <a:bodyPr wrap="none" anchor="ctr"/>
          <a:lstStyle>
            <a:lvl1pPr>
              <a:spcBef>
                <a:spcPct val="20000"/>
              </a:spcBef>
              <a:buClr>
                <a:schemeClr val="hlink"/>
              </a:buClr>
              <a:buSzPct val="80000"/>
              <a:buFont typeface="Wingdings" panose="05000000000000000000" pitchFamily="2" charset="2"/>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tx2"/>
              </a:buClr>
              <a:buSzPct val="75000"/>
              <a:buFont typeface="Wingdings" panose="05000000000000000000" pitchFamily="2" charset="2"/>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2"/>
              </a:buClr>
              <a:buSzPct val="8500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ClrTx/>
              <a:buSzTx/>
              <a:buFontTx/>
              <a:buNone/>
            </a:pPr>
            <a:endParaRPr lang="ja-JP" altLang="en-US" sz="1800">
              <a:latin typeface="Impact" panose="020B0806030902050204" pitchFamily="34" charset="0"/>
              <a:ea typeface="ＭＳ Ｐゴシック" panose="020B0600070205080204" pitchFamily="50" charset="-128"/>
            </a:endParaRPr>
          </a:p>
        </p:txBody>
      </p:sp>
      <p:sp>
        <p:nvSpPr>
          <p:cNvPr id="15376" name="Rectangle 19"/>
          <p:cNvSpPr>
            <a:spLocks noChangeArrowheads="1"/>
          </p:cNvSpPr>
          <p:nvPr/>
        </p:nvSpPr>
        <p:spPr bwMode="auto">
          <a:xfrm>
            <a:off x="4139919" y="6524089"/>
            <a:ext cx="210930" cy="210930"/>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tx2"/>
              </a:buClr>
              <a:buSzPct val="75000"/>
              <a:buFont typeface="Wingdings" panose="05000000000000000000" pitchFamily="2" charset="2"/>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2"/>
              </a:buClr>
              <a:buSzPct val="8500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spcBef>
                <a:spcPct val="0"/>
              </a:spcBef>
              <a:buClrTx/>
              <a:buSzTx/>
              <a:buFontTx/>
              <a:buNone/>
            </a:pPr>
            <a:r>
              <a:rPr lang="ja-JP" altLang="en-US" sz="800" b="1" i="1" dirty="0">
                <a:solidFill>
                  <a:schemeClr val="hlink"/>
                </a:solidFill>
                <a:latin typeface="Impact" panose="020B0806030902050204" pitchFamily="34" charset="0"/>
                <a:ea typeface="HGS行書体" panose="03000600000000000000" pitchFamily="66" charset="-128"/>
              </a:rPr>
              <a:t>法務</a:t>
            </a:r>
          </a:p>
          <a:p>
            <a:pPr algn="ctr" eaLnBrk="1" hangingPunct="1">
              <a:spcBef>
                <a:spcPct val="0"/>
              </a:spcBef>
              <a:buClrTx/>
              <a:buSzTx/>
              <a:buFontTx/>
              <a:buNone/>
            </a:pPr>
            <a:r>
              <a:rPr lang="ja-JP" altLang="en-US" sz="900" b="1" i="1" dirty="0">
                <a:solidFill>
                  <a:schemeClr val="hlink"/>
                </a:solidFill>
                <a:latin typeface="Impact" panose="020B0806030902050204" pitchFamily="34" charset="0"/>
                <a:ea typeface="HGS行書体" panose="03000600000000000000" pitchFamily="66" charset="-128"/>
              </a:rPr>
              <a:t>大臣</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2676" y="5208245"/>
            <a:ext cx="987724" cy="1175531"/>
          </a:xfrm>
          <a:prstGeom prst="rect">
            <a:avLst/>
          </a:prstGeom>
        </p:spPr>
      </p:pic>
      <p:pic>
        <p:nvPicPr>
          <p:cNvPr id="21" name="図 20">
            <a:extLst>
              <a:ext uri="{FF2B5EF4-FFF2-40B4-BE49-F238E27FC236}">
                <a16:creationId xmlns:a16="http://schemas.microsoft.com/office/drawing/2014/main" id="{32A5CC60-1498-4A6D-8A17-CA18A97C2BB8}"/>
              </a:ext>
            </a:extLst>
          </p:cNvPr>
          <p:cNvPicPr>
            <a:picLocks noChangeAspect="1"/>
          </p:cNvPicPr>
          <p:nvPr/>
        </p:nvPicPr>
        <p:blipFill>
          <a:blip r:embed="rId4">
            <a:duotone>
              <a:prstClr val="black"/>
              <a:schemeClr val="accent5">
                <a:tint val="45000"/>
                <a:satMod val="400000"/>
              </a:schemeClr>
            </a:duotone>
          </a:blip>
          <a:stretch>
            <a:fillRect/>
          </a:stretch>
        </p:blipFill>
        <p:spPr>
          <a:xfrm>
            <a:off x="0" y="917987"/>
            <a:ext cx="9144000" cy="127322"/>
          </a:xfrm>
          <a:prstGeom prst="rect">
            <a:avLst/>
          </a:prstGeom>
        </p:spPr>
      </p:pic>
      <p:sp>
        <p:nvSpPr>
          <p:cNvPr id="25" name="Rectangle 4">
            <a:extLst>
              <a:ext uri="{FF2B5EF4-FFF2-40B4-BE49-F238E27FC236}">
                <a16:creationId xmlns:a16="http://schemas.microsoft.com/office/drawing/2014/main" id="{8189F25A-6A53-4638-9FC3-E8B12EBF6036}"/>
              </a:ext>
            </a:extLst>
          </p:cNvPr>
          <p:cNvSpPr txBox="1">
            <a:spLocks noChangeArrowheads="1"/>
          </p:cNvSpPr>
          <p:nvPr/>
        </p:nvSpPr>
        <p:spPr>
          <a:xfrm>
            <a:off x="4646981" y="3806580"/>
            <a:ext cx="3814588" cy="6943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Wingdings" panose="05000000000000000000" pitchFamily="2" charset="2"/>
              <a:buNone/>
            </a:pPr>
            <a:r>
              <a:rPr lang="ja-JP" altLang="en-US" sz="2400">
                <a:solidFill>
                  <a:schemeClr val="hlink"/>
                </a:solidFill>
              </a:rPr>
              <a:t>見本</a:t>
            </a:r>
          </a:p>
        </p:txBody>
      </p:sp>
      <p:sp>
        <p:nvSpPr>
          <p:cNvPr id="26" name="Line 2">
            <a:extLst>
              <a:ext uri="{FF2B5EF4-FFF2-40B4-BE49-F238E27FC236}">
                <a16:creationId xmlns:a16="http://schemas.microsoft.com/office/drawing/2014/main" id="{E47E94D7-CE42-48E3-AB4C-7D5F925B3E12}"/>
              </a:ext>
            </a:extLst>
          </p:cNvPr>
          <p:cNvSpPr>
            <a:spLocks noChangeShapeType="1"/>
          </p:cNvSpPr>
          <p:nvPr/>
        </p:nvSpPr>
        <p:spPr bwMode="auto">
          <a:xfrm>
            <a:off x="4646979" y="4222604"/>
            <a:ext cx="444015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 name="Line 13">
            <a:extLst>
              <a:ext uri="{FF2B5EF4-FFF2-40B4-BE49-F238E27FC236}">
                <a16:creationId xmlns:a16="http://schemas.microsoft.com/office/drawing/2014/main" id="{4E917749-F9C1-4183-BF01-E16402F07C16}"/>
              </a:ext>
            </a:extLst>
          </p:cNvPr>
          <p:cNvSpPr>
            <a:spLocks noChangeShapeType="1"/>
          </p:cNvSpPr>
          <p:nvPr/>
        </p:nvSpPr>
        <p:spPr bwMode="auto">
          <a:xfrm>
            <a:off x="4646979" y="4430617"/>
            <a:ext cx="444015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1" name="Line 14">
            <a:extLst>
              <a:ext uri="{FF2B5EF4-FFF2-40B4-BE49-F238E27FC236}">
                <a16:creationId xmlns:a16="http://schemas.microsoft.com/office/drawing/2014/main" id="{8135BBFD-E20C-44B3-8916-0F428DA3945A}"/>
              </a:ext>
            </a:extLst>
          </p:cNvPr>
          <p:cNvSpPr>
            <a:spLocks noChangeShapeType="1"/>
          </p:cNvSpPr>
          <p:nvPr/>
        </p:nvSpPr>
        <p:spPr bwMode="auto">
          <a:xfrm>
            <a:off x="4646979" y="6025891"/>
            <a:ext cx="444015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 name="Line 15">
            <a:extLst>
              <a:ext uri="{FF2B5EF4-FFF2-40B4-BE49-F238E27FC236}">
                <a16:creationId xmlns:a16="http://schemas.microsoft.com/office/drawing/2014/main" id="{3D07F744-2E3F-4FB2-86F6-A42E6A349131}"/>
              </a:ext>
            </a:extLst>
          </p:cNvPr>
          <p:cNvSpPr>
            <a:spLocks noChangeShapeType="1"/>
          </p:cNvSpPr>
          <p:nvPr/>
        </p:nvSpPr>
        <p:spPr bwMode="auto">
          <a:xfrm flipH="1">
            <a:off x="5408673" y="4222604"/>
            <a:ext cx="0" cy="180328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 name="Line 16">
            <a:extLst>
              <a:ext uri="{FF2B5EF4-FFF2-40B4-BE49-F238E27FC236}">
                <a16:creationId xmlns:a16="http://schemas.microsoft.com/office/drawing/2014/main" id="{CB84FC64-E05F-4A97-B412-5129EBCA483E}"/>
              </a:ext>
            </a:extLst>
          </p:cNvPr>
          <p:cNvSpPr>
            <a:spLocks noChangeShapeType="1"/>
          </p:cNvSpPr>
          <p:nvPr/>
        </p:nvSpPr>
        <p:spPr bwMode="auto">
          <a:xfrm flipH="1">
            <a:off x="7698343" y="4222606"/>
            <a:ext cx="0" cy="194247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 name="Line 17">
            <a:extLst>
              <a:ext uri="{FF2B5EF4-FFF2-40B4-BE49-F238E27FC236}">
                <a16:creationId xmlns:a16="http://schemas.microsoft.com/office/drawing/2014/main" id="{9573763F-7779-4D05-B100-255556FF5C27}"/>
              </a:ext>
            </a:extLst>
          </p:cNvPr>
          <p:cNvSpPr>
            <a:spLocks noChangeShapeType="1"/>
          </p:cNvSpPr>
          <p:nvPr/>
        </p:nvSpPr>
        <p:spPr bwMode="auto">
          <a:xfrm>
            <a:off x="7698343" y="6025893"/>
            <a:ext cx="0" cy="76322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 name="Line 18">
            <a:extLst>
              <a:ext uri="{FF2B5EF4-FFF2-40B4-BE49-F238E27FC236}">
                <a16:creationId xmlns:a16="http://schemas.microsoft.com/office/drawing/2014/main" id="{7A720921-CD9A-4870-810C-2DAFF56F4B2B}"/>
              </a:ext>
            </a:extLst>
          </p:cNvPr>
          <p:cNvSpPr>
            <a:spLocks noChangeShapeType="1"/>
          </p:cNvSpPr>
          <p:nvPr/>
        </p:nvSpPr>
        <p:spPr bwMode="auto">
          <a:xfrm>
            <a:off x="4646979" y="4707457"/>
            <a:ext cx="444015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6" name="Line 20">
            <a:extLst>
              <a:ext uri="{FF2B5EF4-FFF2-40B4-BE49-F238E27FC236}">
                <a16:creationId xmlns:a16="http://schemas.microsoft.com/office/drawing/2014/main" id="{7A8BA226-64EF-48B4-AB46-06C994830DD5}"/>
              </a:ext>
            </a:extLst>
          </p:cNvPr>
          <p:cNvSpPr>
            <a:spLocks noChangeShapeType="1"/>
          </p:cNvSpPr>
          <p:nvPr/>
        </p:nvSpPr>
        <p:spPr bwMode="auto">
          <a:xfrm>
            <a:off x="4646979" y="4939942"/>
            <a:ext cx="444015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 name="Line 22">
            <a:extLst>
              <a:ext uri="{FF2B5EF4-FFF2-40B4-BE49-F238E27FC236}">
                <a16:creationId xmlns:a16="http://schemas.microsoft.com/office/drawing/2014/main" id="{759575A9-7D04-4A6E-9068-BDAC5FA2DF60}"/>
              </a:ext>
            </a:extLst>
          </p:cNvPr>
          <p:cNvSpPr>
            <a:spLocks noChangeShapeType="1"/>
          </p:cNvSpPr>
          <p:nvPr/>
        </p:nvSpPr>
        <p:spPr bwMode="auto">
          <a:xfrm>
            <a:off x="4646979" y="5470681"/>
            <a:ext cx="444015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 name="Line 23">
            <a:extLst>
              <a:ext uri="{FF2B5EF4-FFF2-40B4-BE49-F238E27FC236}">
                <a16:creationId xmlns:a16="http://schemas.microsoft.com/office/drawing/2014/main" id="{B7D31C99-64DD-4896-8003-6B5C72EA2E60}"/>
              </a:ext>
            </a:extLst>
          </p:cNvPr>
          <p:cNvSpPr>
            <a:spLocks noChangeShapeType="1"/>
          </p:cNvSpPr>
          <p:nvPr/>
        </p:nvSpPr>
        <p:spPr bwMode="auto">
          <a:xfrm>
            <a:off x="4646979" y="5749051"/>
            <a:ext cx="444015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 name="Rectangle 24">
            <a:extLst>
              <a:ext uri="{FF2B5EF4-FFF2-40B4-BE49-F238E27FC236}">
                <a16:creationId xmlns:a16="http://schemas.microsoft.com/office/drawing/2014/main" id="{BB1E860D-F53A-4BD5-8980-563AF2D56577}"/>
              </a:ext>
            </a:extLst>
          </p:cNvPr>
          <p:cNvSpPr>
            <a:spLocks noChangeArrowheads="1"/>
          </p:cNvSpPr>
          <p:nvPr/>
        </p:nvSpPr>
        <p:spPr bwMode="auto">
          <a:xfrm>
            <a:off x="7976715" y="4499446"/>
            <a:ext cx="763224" cy="114713"/>
          </a:xfrm>
          <a:prstGeom prst="rect">
            <a:avLst/>
          </a:prstGeom>
          <a:solidFill>
            <a:schemeClr val="accent1">
              <a:alpha val="0"/>
            </a:schemeClr>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tx2"/>
              </a:buClr>
              <a:buSzPct val="75000"/>
              <a:buFont typeface="Wingdings" panose="05000000000000000000" pitchFamily="2" charset="2"/>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2"/>
              </a:buClr>
              <a:buSzPct val="8500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spcBef>
                <a:spcPct val="0"/>
              </a:spcBef>
              <a:buClrTx/>
              <a:buSzTx/>
              <a:buFontTx/>
              <a:buNone/>
            </a:pPr>
            <a:r>
              <a:rPr lang="ja-JP" altLang="en-US" sz="800">
                <a:solidFill>
                  <a:schemeClr val="hlink"/>
                </a:solidFill>
                <a:latin typeface="Impact" panose="020B0806030902050204" pitchFamily="34" charset="0"/>
                <a:ea typeface="HGS行書体" panose="03000600000000000000" pitchFamily="66" charset="-128"/>
              </a:rPr>
              <a:t>中京区長</a:t>
            </a:r>
          </a:p>
        </p:txBody>
      </p:sp>
      <p:sp>
        <p:nvSpPr>
          <p:cNvPr id="40" name="Line 26">
            <a:extLst>
              <a:ext uri="{FF2B5EF4-FFF2-40B4-BE49-F238E27FC236}">
                <a16:creationId xmlns:a16="http://schemas.microsoft.com/office/drawing/2014/main" id="{35ACC93E-C5C5-449D-B39E-16D448D96A6F}"/>
              </a:ext>
            </a:extLst>
          </p:cNvPr>
          <p:cNvSpPr>
            <a:spLocks noChangeShapeType="1"/>
          </p:cNvSpPr>
          <p:nvPr/>
        </p:nvSpPr>
        <p:spPr bwMode="auto">
          <a:xfrm>
            <a:off x="4646979" y="5193840"/>
            <a:ext cx="444015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 name="Rectangle 15">
            <a:extLst>
              <a:ext uri="{FF2B5EF4-FFF2-40B4-BE49-F238E27FC236}">
                <a16:creationId xmlns:a16="http://schemas.microsoft.com/office/drawing/2014/main" id="{A4442328-B3E7-405F-AB4C-D0ADEF6FD363}"/>
              </a:ext>
            </a:extLst>
          </p:cNvPr>
          <p:cNvSpPr>
            <a:spLocks noChangeArrowheads="1"/>
          </p:cNvSpPr>
          <p:nvPr/>
        </p:nvSpPr>
        <p:spPr bwMode="auto">
          <a:xfrm>
            <a:off x="1668829" y="5483470"/>
            <a:ext cx="1668951" cy="237111"/>
          </a:xfrm>
          <a:prstGeom prst="rect">
            <a:avLst/>
          </a:prstGeom>
          <a:solidFill>
            <a:srgbClr val="99CCFF">
              <a:alpha val="39000"/>
            </a:srgbClr>
          </a:solidFill>
          <a:ln>
            <a:noFill/>
          </a:ln>
          <a:effectLst/>
          <a:extLst/>
        </p:spPr>
        <p:txBody>
          <a:bodyPr wrap="none" anchor="ctr"/>
          <a:lstStyle>
            <a:lvl1pPr>
              <a:spcBef>
                <a:spcPct val="20000"/>
              </a:spcBef>
              <a:buClr>
                <a:schemeClr val="hlink"/>
              </a:buClr>
              <a:buSzPct val="80000"/>
              <a:buFont typeface="Wingdings" panose="05000000000000000000" pitchFamily="2" charset="2"/>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tx2"/>
              </a:buClr>
              <a:buSzPct val="75000"/>
              <a:buFont typeface="Wingdings" panose="05000000000000000000" pitchFamily="2" charset="2"/>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2"/>
              </a:buClr>
              <a:buSzPct val="8500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ClrTx/>
              <a:buSzTx/>
              <a:buFontTx/>
              <a:buNone/>
            </a:pPr>
            <a:endParaRPr lang="ja-JP" altLang="en-US" sz="1800">
              <a:latin typeface="Impact" panose="020B0806030902050204" pitchFamily="34" charset="0"/>
              <a:ea typeface="ＭＳ Ｐゴシック" panose="020B0600070205080204" pitchFamily="50" charset="-128"/>
            </a:endParaRPr>
          </a:p>
        </p:txBody>
      </p:sp>
      <p:sp>
        <p:nvSpPr>
          <p:cNvPr id="52" name="Rectangle 15">
            <a:extLst>
              <a:ext uri="{FF2B5EF4-FFF2-40B4-BE49-F238E27FC236}">
                <a16:creationId xmlns:a16="http://schemas.microsoft.com/office/drawing/2014/main" id="{8065E14D-C0FA-4CC5-8C80-95209083CEE2}"/>
              </a:ext>
            </a:extLst>
          </p:cNvPr>
          <p:cNvSpPr>
            <a:spLocks noChangeArrowheads="1"/>
          </p:cNvSpPr>
          <p:nvPr/>
        </p:nvSpPr>
        <p:spPr bwMode="auto">
          <a:xfrm>
            <a:off x="132201" y="6639080"/>
            <a:ext cx="3205579" cy="150038"/>
          </a:xfrm>
          <a:prstGeom prst="rect">
            <a:avLst/>
          </a:prstGeom>
          <a:solidFill>
            <a:srgbClr val="99CCFF">
              <a:alpha val="39000"/>
            </a:srgbClr>
          </a:solidFill>
          <a:ln>
            <a:noFill/>
          </a:ln>
          <a:effectLst/>
          <a:extLst/>
        </p:spPr>
        <p:txBody>
          <a:bodyPr wrap="none" anchor="ctr"/>
          <a:lstStyle>
            <a:lvl1pPr>
              <a:spcBef>
                <a:spcPct val="20000"/>
              </a:spcBef>
              <a:buClr>
                <a:schemeClr val="hlink"/>
              </a:buClr>
              <a:buSzPct val="80000"/>
              <a:buFont typeface="Wingdings" panose="05000000000000000000" pitchFamily="2" charset="2"/>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tx2"/>
              </a:buClr>
              <a:buSzPct val="75000"/>
              <a:buFont typeface="Wingdings" panose="05000000000000000000" pitchFamily="2" charset="2"/>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2"/>
              </a:buClr>
              <a:buSzPct val="8500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ClrTx/>
              <a:buSzTx/>
              <a:buFontTx/>
              <a:buNone/>
            </a:pPr>
            <a:endParaRPr lang="ja-JP" altLang="en-US" sz="1800">
              <a:latin typeface="Impact" panose="020B0806030902050204" pitchFamily="34" charset="0"/>
              <a:ea typeface="ＭＳ Ｐゴシック" panose="020B0600070205080204" pitchFamily="50" charset="-128"/>
            </a:endParaRPr>
          </a:p>
        </p:txBody>
      </p:sp>
      <p:sp>
        <p:nvSpPr>
          <p:cNvPr id="53" name="Rectangle 13">
            <a:extLst>
              <a:ext uri="{FF2B5EF4-FFF2-40B4-BE49-F238E27FC236}">
                <a16:creationId xmlns:a16="http://schemas.microsoft.com/office/drawing/2014/main" id="{162E59BF-8D09-4CCD-8C6A-F6EA6B16BD45}"/>
              </a:ext>
            </a:extLst>
          </p:cNvPr>
          <p:cNvSpPr>
            <a:spLocks noChangeArrowheads="1"/>
          </p:cNvSpPr>
          <p:nvPr/>
        </p:nvSpPr>
        <p:spPr bwMode="auto">
          <a:xfrm>
            <a:off x="127489" y="1095474"/>
            <a:ext cx="8755305" cy="2483763"/>
          </a:xfrm>
          <a:prstGeom prst="rect">
            <a:avLst/>
          </a:prstGeom>
          <a:noFill/>
          <a:ln w="28575">
            <a:solidFill>
              <a:schemeClr val="accent6"/>
            </a:solidFill>
            <a:miter lim="800000"/>
            <a:headEnd/>
            <a:tailEnd/>
          </a:ln>
          <a:effectLst/>
          <a:extLst/>
        </p:spPr>
        <p:txBody>
          <a:bodyPr/>
          <a:lstStyle>
            <a:lvl1pPr marL="342900" indent="-342900">
              <a:spcBef>
                <a:spcPct val="20000"/>
              </a:spcBef>
              <a:buClr>
                <a:schemeClr val="hlink"/>
              </a:buClr>
              <a:buSzPct val="80000"/>
              <a:buFont typeface="Wingdings" panose="05000000000000000000" pitchFamily="2" charset="2"/>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tx2"/>
              </a:buClr>
              <a:buSzPct val="75000"/>
              <a:buFont typeface="Wingdings" panose="05000000000000000000" pitchFamily="2" charset="2"/>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2"/>
              </a:buClr>
              <a:buSzPct val="8500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buClrTx/>
            </a:pPr>
            <a:r>
              <a:rPr lang="ja-JP" altLang="en-US" sz="2400" dirty="0">
                <a:latin typeface="Meiryo UI" panose="020B0604030504040204" pitchFamily="50" charset="-128"/>
                <a:ea typeface="Meiryo UI" panose="020B0604030504040204" pitchFamily="50" charset="-128"/>
              </a:rPr>
              <a:t>在留資格「留学」は、学修・研究をするために与えれた資格です。</a:t>
            </a:r>
          </a:p>
          <a:p>
            <a:pPr>
              <a:buClrTx/>
            </a:pPr>
            <a:r>
              <a:rPr lang="ja-JP" altLang="en-US" sz="2400" dirty="0">
                <a:latin typeface="Meiryo UI" panose="020B0604030504040204" pitchFamily="50" charset="-128"/>
                <a:ea typeface="Meiryo UI" panose="020B0604030504040204" pitchFamily="50" charset="-128"/>
              </a:rPr>
              <a:t>本来の活動目的である学修・研究ではない活動（アルバイト等）は全て、資格外活動になります。</a:t>
            </a:r>
            <a:endParaRPr lang="en-US" altLang="ja-JP" sz="2400" dirty="0">
              <a:latin typeface="Meiryo UI" panose="020B0604030504040204" pitchFamily="50" charset="-128"/>
              <a:ea typeface="Meiryo UI" panose="020B0604030504040204" pitchFamily="50" charset="-128"/>
            </a:endParaRPr>
          </a:p>
          <a:p>
            <a:pPr>
              <a:buClrTx/>
            </a:pPr>
            <a:r>
              <a:rPr lang="ja-JP" altLang="en-US" sz="2400" b="1" u="sng" dirty="0">
                <a:solidFill>
                  <a:srgbClr val="FF0000"/>
                </a:solidFill>
                <a:latin typeface="Meiryo UI" panose="020B0604030504040204" pitchFamily="50" charset="-128"/>
                <a:ea typeface="Meiryo UI" panose="020B0604030504040204" pitchFamily="50" charset="-128"/>
              </a:rPr>
              <a:t>資格外活動をするためには、追加で出入国在留管理局に申請して許可</a:t>
            </a:r>
            <a:r>
              <a:rPr lang="ja-JP" altLang="en-US" sz="2400" dirty="0">
                <a:latin typeface="Meiryo UI" panose="020B0604030504040204" pitchFamily="50" charset="-128"/>
                <a:ea typeface="Meiryo UI" panose="020B0604030504040204" pitchFamily="50" charset="-128"/>
              </a:rPr>
              <a:t>を得なければなりません。許可を得ると裏面にスタンプが捺されます。</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許可を得ずにアルバイトすることは</a:t>
            </a:r>
            <a:r>
              <a:rPr lang="ja-JP" altLang="en-US" sz="2400" b="1" dirty="0">
                <a:solidFill>
                  <a:srgbClr val="FF0000"/>
                </a:solidFill>
                <a:latin typeface="Meiryo UI" panose="020B0604030504040204" pitchFamily="50" charset="-128"/>
                <a:ea typeface="Meiryo UI" panose="020B0604030504040204" pitchFamily="50" charset="-128"/>
              </a:rPr>
              <a:t>法律違反に該当します</a:t>
            </a:r>
            <a:r>
              <a:rPr lang="ja-JP" altLang="en-US" sz="2400" b="1" dirty="0">
                <a:latin typeface="Meiryo UI" panose="020B0604030504040204" pitchFamily="50" charset="-128"/>
                <a:ea typeface="Meiryo UI" panose="020B0604030504040204" pitchFamily="50" charset="-128"/>
              </a:rPr>
              <a:t>。</a:t>
            </a:r>
            <a:endParaRPr lang="ja-JP" altLang="en-US" sz="2400" dirty="0">
              <a:latin typeface="Meiryo UI" panose="020B0604030504040204" pitchFamily="50" charset="-128"/>
              <a:ea typeface="Meiryo UI" panose="020B0604030504040204" pitchFamily="50" charset="-128"/>
            </a:endParaRPr>
          </a:p>
        </p:txBody>
      </p:sp>
      <p:sp>
        <p:nvSpPr>
          <p:cNvPr id="54" name="Oval 6">
            <a:extLst>
              <a:ext uri="{FF2B5EF4-FFF2-40B4-BE49-F238E27FC236}">
                <a16:creationId xmlns:a16="http://schemas.microsoft.com/office/drawing/2014/main" id="{0E5433A0-741F-4EA6-9F41-7E643C9A7864}"/>
              </a:ext>
            </a:extLst>
          </p:cNvPr>
          <p:cNvSpPr>
            <a:spLocks noChangeArrowheads="1"/>
          </p:cNvSpPr>
          <p:nvPr/>
        </p:nvSpPr>
        <p:spPr bwMode="auto">
          <a:xfrm>
            <a:off x="91554" y="5245823"/>
            <a:ext cx="3455776" cy="652169"/>
          </a:xfrm>
          <a:prstGeom prst="ellipse">
            <a:avLst/>
          </a:prstGeom>
          <a:solidFill>
            <a:schemeClr val="bg1">
              <a:alpha val="0"/>
            </a:schemeClr>
          </a:solidFill>
          <a:ln w="38100">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tx2"/>
              </a:buClr>
              <a:buSzPct val="75000"/>
              <a:buFont typeface="Wingdings" panose="05000000000000000000" pitchFamily="2" charset="2"/>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2"/>
              </a:buClr>
              <a:buSzPct val="8500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ClrTx/>
              <a:buSzTx/>
              <a:buFontTx/>
              <a:buNone/>
            </a:pPr>
            <a:endParaRPr lang="ja-JP" altLang="en-US" sz="1800" dirty="0">
              <a:latin typeface="Impact" panose="020B0806030902050204" pitchFamily="34" charset="0"/>
              <a:ea typeface="ＭＳ Ｐゴシック" panose="020B0600070205080204" pitchFamily="50" charset="-128"/>
            </a:endParaRPr>
          </a:p>
        </p:txBody>
      </p:sp>
      <p:cxnSp>
        <p:nvCxnSpPr>
          <p:cNvPr id="55" name="直線コネクタ 54">
            <a:extLst>
              <a:ext uri="{FF2B5EF4-FFF2-40B4-BE49-F238E27FC236}">
                <a16:creationId xmlns:a16="http://schemas.microsoft.com/office/drawing/2014/main" id="{CC45A32F-1BBF-49F2-A2D7-15DE9F54A23D}"/>
              </a:ext>
            </a:extLst>
          </p:cNvPr>
          <p:cNvCxnSpPr>
            <a:cxnSpLocks/>
            <a:stCxn id="42" idx="0"/>
          </p:cNvCxnSpPr>
          <p:nvPr/>
        </p:nvCxnSpPr>
        <p:spPr>
          <a:xfrm flipV="1">
            <a:off x="6590165" y="5958228"/>
            <a:ext cx="421437" cy="246792"/>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sp>
        <p:nvSpPr>
          <p:cNvPr id="42" name="Rectangle 27">
            <a:extLst>
              <a:ext uri="{FF2B5EF4-FFF2-40B4-BE49-F238E27FC236}">
                <a16:creationId xmlns:a16="http://schemas.microsoft.com/office/drawing/2014/main" id="{064766BF-9562-4620-BBD3-C1CA8BA0085F}"/>
              </a:ext>
            </a:extLst>
          </p:cNvPr>
          <p:cNvSpPr>
            <a:spLocks noChangeArrowheads="1"/>
          </p:cNvSpPr>
          <p:nvPr/>
        </p:nvSpPr>
        <p:spPr bwMode="auto">
          <a:xfrm>
            <a:off x="5644630" y="6205020"/>
            <a:ext cx="1891070" cy="440612"/>
          </a:xfrm>
          <a:prstGeom prst="rect">
            <a:avLst/>
          </a:prstGeom>
          <a:solidFill>
            <a:schemeClr val="accent1">
              <a:alpha val="0"/>
            </a:schemeClr>
          </a:solidFill>
          <a:ln w="9525">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tx2"/>
              </a:buClr>
              <a:buSzPct val="75000"/>
              <a:buFont typeface="Wingdings" panose="05000000000000000000" pitchFamily="2" charset="2"/>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2"/>
              </a:buClr>
              <a:buSzPct val="8500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spcBef>
                <a:spcPct val="0"/>
              </a:spcBef>
              <a:buClrTx/>
              <a:buSzTx/>
              <a:buFontTx/>
              <a:buNone/>
            </a:pPr>
            <a:r>
              <a:rPr lang="ja-JP" altLang="en-US" sz="1100">
                <a:latin typeface="BIZ UDPゴシック" panose="020B0400000000000000" pitchFamily="50" charset="-128"/>
                <a:ea typeface="BIZ UDPゴシック" panose="020B0400000000000000" pitchFamily="50" charset="-128"/>
              </a:rPr>
              <a:t>許可：原則週</a:t>
            </a:r>
            <a:r>
              <a:rPr lang="en-US" altLang="ja-JP" sz="1100">
                <a:latin typeface="BIZ UDPゴシック" panose="020B0400000000000000" pitchFamily="50" charset="-128"/>
                <a:ea typeface="BIZ UDPゴシック" panose="020B0400000000000000" pitchFamily="50" charset="-128"/>
              </a:rPr>
              <a:t>28</a:t>
            </a:r>
            <a:r>
              <a:rPr lang="ja-JP" altLang="en-US" sz="1100">
                <a:latin typeface="BIZ UDPゴシック" panose="020B0400000000000000" pitchFamily="50" charset="-128"/>
                <a:ea typeface="BIZ UDPゴシック" panose="020B0400000000000000" pitchFamily="50" charset="-128"/>
              </a:rPr>
              <a:t>時間以内</a:t>
            </a:r>
          </a:p>
          <a:p>
            <a:pPr algn="ctr" eaLnBrk="1" hangingPunct="1">
              <a:spcBef>
                <a:spcPct val="0"/>
              </a:spcBef>
              <a:buClrTx/>
              <a:buSzTx/>
              <a:buFontTx/>
              <a:buNone/>
            </a:pPr>
            <a:r>
              <a:rPr lang="ja-JP" altLang="en-US" sz="1100">
                <a:latin typeface="BIZ UDPゴシック" panose="020B0400000000000000" pitchFamily="50" charset="-128"/>
                <a:ea typeface="BIZ UDPゴシック" panose="020B0400000000000000" pitchFamily="50" charset="-128"/>
              </a:rPr>
              <a:t>風俗営業等の従事を除く</a:t>
            </a:r>
          </a:p>
        </p:txBody>
      </p:sp>
      <p:sp>
        <p:nvSpPr>
          <p:cNvPr id="43" name="Rectangle 13">
            <a:extLst>
              <a:ext uri="{FF2B5EF4-FFF2-40B4-BE49-F238E27FC236}">
                <a16:creationId xmlns:a16="http://schemas.microsoft.com/office/drawing/2014/main" id="{55A0B086-CECC-4F82-A9DB-1617227986F5}"/>
              </a:ext>
            </a:extLst>
          </p:cNvPr>
          <p:cNvSpPr>
            <a:spLocks noChangeArrowheads="1"/>
          </p:cNvSpPr>
          <p:nvPr/>
        </p:nvSpPr>
        <p:spPr bwMode="auto">
          <a:xfrm>
            <a:off x="6237846" y="5186393"/>
            <a:ext cx="2920993" cy="816766"/>
          </a:xfrm>
          <a:prstGeom prst="rect">
            <a:avLst/>
          </a:prstGeom>
          <a:noFill/>
          <a:ln w="28575">
            <a:noFill/>
            <a:miter lim="800000"/>
            <a:headEnd/>
            <a:tailEnd/>
          </a:ln>
          <a:effectLst/>
          <a:extLst/>
        </p:spPr>
        <p:txBody>
          <a:bodyPr/>
          <a:lstStyle>
            <a:lvl1pPr marL="342900" indent="-342900">
              <a:spcBef>
                <a:spcPct val="20000"/>
              </a:spcBef>
              <a:buClr>
                <a:schemeClr val="hlink"/>
              </a:buClr>
              <a:buSzPct val="80000"/>
              <a:buFont typeface="Wingdings" panose="05000000000000000000" pitchFamily="2" charset="2"/>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lr>
                <a:schemeClr val="tx2"/>
              </a:buClr>
              <a:buSzPct val="75000"/>
              <a:buFont typeface="Wingdings" panose="05000000000000000000" pitchFamily="2" charset="2"/>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lr>
                <a:schemeClr val="accent2"/>
              </a:buClr>
              <a:buSzPct val="85000"/>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lr>
                <a:schemeClr val="tx2"/>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marL="0" indent="0">
              <a:buClrTx/>
              <a:buNone/>
            </a:pPr>
            <a:r>
              <a:rPr lang="ja-JP" altLang="en-US" sz="2400" b="1" dirty="0">
                <a:solidFill>
                  <a:srgbClr val="FF0000"/>
                </a:solidFill>
                <a:latin typeface="Meiryo UI" panose="020B0604030504040204" pitchFamily="50" charset="-128"/>
                <a:ea typeface="Meiryo UI" panose="020B0604030504040204" pitchFamily="50" charset="-128"/>
              </a:rPr>
              <a:t>裏面に「許可」のスタンプが捺されます。</a:t>
            </a:r>
          </a:p>
        </p:txBody>
      </p:sp>
      <p:sp>
        <p:nvSpPr>
          <p:cNvPr id="44" name="Rectangle 2">
            <a:extLst>
              <a:ext uri="{FF2B5EF4-FFF2-40B4-BE49-F238E27FC236}">
                <a16:creationId xmlns:a16="http://schemas.microsoft.com/office/drawing/2014/main" id="{2E6C8533-7FC2-4004-9B8D-C432039FBA13}"/>
              </a:ext>
            </a:extLst>
          </p:cNvPr>
          <p:cNvSpPr>
            <a:spLocks noGrp="1" noChangeArrowheads="1"/>
          </p:cNvSpPr>
          <p:nvPr>
            <p:ph type="title"/>
          </p:nvPr>
        </p:nvSpPr>
        <p:spPr>
          <a:xfrm>
            <a:off x="107506" y="39775"/>
            <a:ext cx="9036494" cy="98626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r>
              <a:rPr lang="ja-JP" altLang="en-US" sz="4000" b="1" dirty="0">
                <a:solidFill>
                  <a:schemeClr val="tx2"/>
                </a:solidFill>
                <a:latin typeface="Meiryo UI" panose="020B0604030504040204" pitchFamily="50" charset="-128"/>
                <a:ea typeface="Meiryo UI" panose="020B0604030504040204" pitchFamily="50" charset="-128"/>
              </a:rPr>
              <a:t>在留資格 ～資格外活動許可～</a:t>
            </a:r>
          </a:p>
        </p:txBody>
      </p:sp>
      <p:cxnSp>
        <p:nvCxnSpPr>
          <p:cNvPr id="45" name="直線コネクタ 44">
            <a:extLst>
              <a:ext uri="{FF2B5EF4-FFF2-40B4-BE49-F238E27FC236}">
                <a16:creationId xmlns:a16="http://schemas.microsoft.com/office/drawing/2014/main" id="{24B47AF6-F9FE-47A4-B65B-E1F30526E529}"/>
              </a:ext>
            </a:extLst>
          </p:cNvPr>
          <p:cNvCxnSpPr>
            <a:cxnSpLocks/>
          </p:cNvCxnSpPr>
          <p:nvPr/>
        </p:nvCxnSpPr>
        <p:spPr>
          <a:xfrm flipH="1">
            <a:off x="872829" y="3579237"/>
            <a:ext cx="458811" cy="172682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56" name="スライド番号プレースホルダー 3">
            <a:extLst>
              <a:ext uri="{FF2B5EF4-FFF2-40B4-BE49-F238E27FC236}">
                <a16:creationId xmlns:a16="http://schemas.microsoft.com/office/drawing/2014/main" id="{0E3942C6-263B-4518-A397-343A4CAC9D4A}"/>
              </a:ext>
            </a:extLst>
          </p:cNvPr>
          <p:cNvSpPr>
            <a:spLocks noGrp="1"/>
          </p:cNvSpPr>
          <p:nvPr>
            <p:ph type="sldNum" sz="quarter" idx="12"/>
          </p:nvPr>
        </p:nvSpPr>
        <p:spPr>
          <a:xfrm>
            <a:off x="7086600" y="6450111"/>
            <a:ext cx="2057400" cy="365125"/>
          </a:xfrm>
        </p:spPr>
        <p:txBody>
          <a:bodyPr/>
          <a:lstStyle/>
          <a:p>
            <a:pPr>
              <a:defRPr/>
            </a:pPr>
            <a:fld id="{65570990-FDCB-484E-AAAF-5A78425863A6}" type="slidenum">
              <a:rPr lang="en-US" altLang="ja-JP" smtClean="0">
                <a:latin typeface="Meiryo UI" panose="020B0604030504040204" pitchFamily="50" charset="-128"/>
                <a:ea typeface="Meiryo UI" panose="020B0604030504040204" pitchFamily="50" charset="-128"/>
              </a:rPr>
              <a:pPr>
                <a:defRPr/>
              </a:pPr>
              <a:t>9</a:t>
            </a:fld>
            <a:endParaRPr lang="en-US" altLang="ja-JP">
              <a:latin typeface="Meiryo UI" panose="020B0604030504040204" pitchFamily="50" charset="-128"/>
              <a:ea typeface="Meiryo UI" panose="020B0604030504040204" pitchFamily="50" charset="-128"/>
            </a:endParaRPr>
          </a:p>
        </p:txBody>
      </p:sp>
      <p:sp>
        <p:nvSpPr>
          <p:cNvPr id="46" name="四角形: 角を丸くする 45">
            <a:extLst>
              <a:ext uri="{FF2B5EF4-FFF2-40B4-BE49-F238E27FC236}">
                <a16:creationId xmlns:a16="http://schemas.microsoft.com/office/drawing/2014/main" id="{596D5C7C-C2CE-4984-9D36-F2AB2029D729}"/>
              </a:ext>
            </a:extLst>
          </p:cNvPr>
          <p:cNvSpPr/>
          <p:nvPr/>
        </p:nvSpPr>
        <p:spPr>
          <a:xfrm>
            <a:off x="7552672" y="231596"/>
            <a:ext cx="1483822" cy="600432"/>
          </a:xfrm>
          <a:prstGeom prst="roundRect">
            <a:avLst>
              <a:gd name="adj" fmla="val 15396"/>
            </a:avLst>
          </a:prstGeom>
          <a:gradFill>
            <a:gsLst>
              <a:gs pos="100000">
                <a:schemeClr val="accent6">
                  <a:lumMod val="50000"/>
                </a:schemeClr>
              </a:gs>
              <a:gs pos="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400" b="1" dirty="0">
                <a:latin typeface="Meiryo UI" panose="020B0604030504040204" pitchFamily="50" charset="-128"/>
                <a:ea typeface="Meiryo UI" panose="020B0604030504040204" pitchFamily="50" charset="-128"/>
              </a:rPr>
              <a:t>在留資格</a:t>
            </a:r>
          </a:p>
        </p:txBody>
      </p:sp>
    </p:spTree>
    <p:extLst>
      <p:ext uri="{BB962C8B-B14F-4D97-AF65-F5344CB8AC3E}">
        <p14:creationId xmlns:p14="http://schemas.microsoft.com/office/powerpoint/2010/main" val="2313911815"/>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9A233E28BD83AC468057AD77D8F9F8F3" ma:contentTypeVersion="12" ma:contentTypeDescription="新しいドキュメントを作成します。" ma:contentTypeScope="" ma:versionID="631a3ba37586d42c3894751c590a15cd">
  <xsd:schema xmlns:xsd="http://www.w3.org/2001/XMLSchema" xmlns:xs="http://www.w3.org/2001/XMLSchema" xmlns:p="http://schemas.microsoft.com/office/2006/metadata/properties" xmlns:ns3="d708cb48-a321-49fb-aebf-90c9ee5d02bc" xmlns:ns4="c6a19f74-b748-488d-993c-93fe6c9916f3" targetNamespace="http://schemas.microsoft.com/office/2006/metadata/properties" ma:root="true" ma:fieldsID="f9320a2d654a3c900366e99ba6ea61a6" ns3:_="" ns4:_="">
    <xsd:import namespace="d708cb48-a321-49fb-aebf-90c9ee5d02bc"/>
    <xsd:import namespace="c6a19f74-b748-488d-993c-93fe6c9916f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08cb48-a321-49fb-aebf-90c9ee5d02bc"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SharingHintHash" ma:index="10" nillable="true" ma:displayName="共有のヒントのハッシュ"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a19f74-b748-488d-993c-93fe6c9916f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EA8D4E-4383-4B85-8C10-5445DDA511AB}">
  <ds:schemaRefs>
    <ds:schemaRef ds:uri="http://schemas.microsoft.com/office/2006/documentManagement/types"/>
    <ds:schemaRef ds:uri="c6a19f74-b748-488d-993c-93fe6c9916f3"/>
    <ds:schemaRef ds:uri="http://purl.org/dc/terms/"/>
    <ds:schemaRef ds:uri="http://schemas.openxmlformats.org/package/2006/metadata/core-properties"/>
    <ds:schemaRef ds:uri="http://purl.org/dc/dcmitype/"/>
    <ds:schemaRef ds:uri="d708cb48-a321-49fb-aebf-90c9ee5d02bc"/>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22ADA998-EF1A-4C53-85C6-9DCF1432A050}">
  <ds:schemaRefs>
    <ds:schemaRef ds:uri="http://schemas.microsoft.com/sharepoint/v3/contenttype/forms"/>
  </ds:schemaRefs>
</ds:datastoreItem>
</file>

<file path=customXml/itemProps3.xml><?xml version="1.0" encoding="utf-8"?>
<ds:datastoreItem xmlns:ds="http://schemas.openxmlformats.org/officeDocument/2006/customXml" ds:itemID="{3F7F8CBB-A22E-46A6-8CD5-95AD4C9B32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08cb48-a321-49fb-aebf-90c9ee5d02bc"/>
    <ds:schemaRef ds:uri="c6a19f74-b748-488d-993c-93fe6c9916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9964</TotalTime>
  <Words>6340</Words>
  <Application>Microsoft Office PowerPoint</Application>
  <PresentationFormat>画面に合わせる (4:3)</PresentationFormat>
  <Paragraphs>627</Paragraphs>
  <Slides>22</Slides>
  <Notes>22</Notes>
  <HiddenSlides>0</HiddenSlides>
  <MMClips>0</MMClips>
  <ScaleCrop>false</ScaleCrop>
  <HeadingPairs>
    <vt:vector size="6" baseType="variant">
      <vt:variant>
        <vt:lpstr>使用されているフォント</vt:lpstr>
      </vt:variant>
      <vt:variant>
        <vt:i4>20</vt:i4>
      </vt:variant>
      <vt:variant>
        <vt:lpstr>テーマ</vt:lpstr>
      </vt:variant>
      <vt:variant>
        <vt:i4>1</vt:i4>
      </vt:variant>
      <vt:variant>
        <vt:lpstr>スライド タイトル</vt:lpstr>
      </vt:variant>
      <vt:variant>
        <vt:i4>22</vt:i4>
      </vt:variant>
    </vt:vector>
  </HeadingPairs>
  <TitlesOfParts>
    <vt:vector size="43" baseType="lpstr">
      <vt:lpstr>BIZ UDPゴシック</vt:lpstr>
      <vt:lpstr>BIZ UDゴシック</vt:lpstr>
      <vt:lpstr>HGSｺﾞｼｯｸE</vt:lpstr>
      <vt:lpstr>HGS行書体</vt:lpstr>
      <vt:lpstr>HGｺﾞｼｯｸE</vt:lpstr>
      <vt:lpstr>HG丸ｺﾞｼｯｸM-PRO</vt:lpstr>
      <vt:lpstr>Meiryo UI</vt:lpstr>
      <vt:lpstr>ＭＳ Ｐゴシック</vt:lpstr>
      <vt:lpstr>ＭＳ Ｐ明朝</vt:lpstr>
      <vt:lpstr>MS UI Gothic</vt:lpstr>
      <vt:lpstr>ＭＳ 明朝</vt:lpstr>
      <vt:lpstr>Yu Gothic Medium</vt:lpstr>
      <vt:lpstr>游ゴシック</vt:lpstr>
      <vt:lpstr>游ゴシック Light</vt:lpstr>
      <vt:lpstr>Arial</vt:lpstr>
      <vt:lpstr>Calibri</vt:lpstr>
      <vt:lpstr>Calibri Light</vt:lpstr>
      <vt:lpstr>Impact</vt:lpstr>
      <vt:lpstr>Times New Roman</vt:lpstr>
      <vt:lpstr>Wingdings</vt:lpstr>
      <vt:lpstr>Office Theme</vt:lpstr>
      <vt:lpstr>PowerPoint プレゼンテーション</vt:lpstr>
      <vt:lpstr>PowerPoint プレゼンテーション</vt:lpstr>
      <vt:lpstr>国際教育センターオリエンテーション</vt:lpstr>
      <vt:lpstr>国際教育センターとは？</vt:lpstr>
      <vt:lpstr>国際教育センターとは？</vt:lpstr>
      <vt:lpstr>生活に係わる手続きについて</vt:lpstr>
      <vt:lpstr>在留資格 ～在留カードとは～</vt:lpstr>
      <vt:lpstr>在留資格 ～在留期限と更新～</vt:lpstr>
      <vt:lpstr>在留資格 ～資格外活動許可～</vt:lpstr>
      <vt:lpstr>在留資格 ～資格外活動許可～</vt:lpstr>
      <vt:lpstr>在留資格 ～資格外活動許可～</vt:lpstr>
      <vt:lpstr>在留資格 ～再入国のための制度～</vt:lpstr>
      <vt:lpstr>PowerPoint プレゼンテーション</vt:lpstr>
      <vt:lpstr>経済支援（授業料減免・奨学金）</vt:lpstr>
      <vt:lpstr>留学生支援コーディネーターについて</vt:lpstr>
      <vt:lpstr>国際教育センターへの相談方法</vt:lpstr>
      <vt:lpstr>国際教育センターへの相談方法</vt:lpstr>
      <vt:lpstr>Beyond Borders Plaza (BBP) について</vt:lpstr>
      <vt:lpstr>PowerPoint プレゼンテーション</vt:lpstr>
      <vt:lpstr>その他　～地震等の自然災害への備えについて～</vt:lpstr>
      <vt:lpstr>まとめ　～重要なWebサイト集～</vt:lpstr>
      <vt:lpstr>PowerPoint プレゼンテーション</vt:lpstr>
    </vt:vector>
  </TitlesOfParts>
  <Company>学校法人立命館</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Intl Students Orientation</dc:title>
  <cp:revision>835</cp:revision>
  <cp:lastPrinted>2023-09-19T07:03:01Z</cp:lastPrinted>
  <dcterms:created xsi:type="dcterms:W3CDTF">2011-05-20T08:11:43Z</dcterms:created>
  <dcterms:modified xsi:type="dcterms:W3CDTF">2023-09-20T06:52:22Z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0x0101009A233E28BD83AC468057AD77D8F9F8F3</vt:lpwstr>
  </property>
</Properties>
</file>